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m4a" ContentType="audio/mp4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73"/>
  </p:notesMasterIdLst>
  <p:sldIdLst>
    <p:sldId id="348" r:id="rId2"/>
    <p:sldId id="384" r:id="rId3"/>
    <p:sldId id="347" r:id="rId4"/>
    <p:sldId id="281" r:id="rId5"/>
    <p:sldId id="282" r:id="rId6"/>
    <p:sldId id="283" r:id="rId7"/>
    <p:sldId id="284" r:id="rId8"/>
    <p:sldId id="320" r:id="rId9"/>
    <p:sldId id="278" r:id="rId10"/>
    <p:sldId id="337" r:id="rId11"/>
    <p:sldId id="325" r:id="rId12"/>
    <p:sldId id="386" r:id="rId13"/>
    <p:sldId id="353" r:id="rId14"/>
    <p:sldId id="387" r:id="rId15"/>
    <p:sldId id="354" r:id="rId16"/>
    <p:sldId id="355" r:id="rId17"/>
    <p:sldId id="357" r:id="rId18"/>
    <p:sldId id="338" r:id="rId19"/>
    <p:sldId id="359" r:id="rId20"/>
    <p:sldId id="394" r:id="rId21"/>
    <p:sldId id="360" r:id="rId22"/>
    <p:sldId id="377" r:id="rId23"/>
    <p:sldId id="339" r:id="rId24"/>
    <p:sldId id="288" r:id="rId25"/>
    <p:sldId id="361" r:id="rId26"/>
    <p:sldId id="367" r:id="rId27"/>
    <p:sldId id="334" r:id="rId28"/>
    <p:sldId id="335" r:id="rId29"/>
    <p:sldId id="336" r:id="rId30"/>
    <p:sldId id="365" r:id="rId31"/>
    <p:sldId id="407" r:id="rId32"/>
    <p:sldId id="366" r:id="rId33"/>
    <p:sldId id="390" r:id="rId34"/>
    <p:sldId id="363" r:id="rId35"/>
    <p:sldId id="364" r:id="rId36"/>
    <p:sldId id="368" r:id="rId37"/>
    <p:sldId id="369" r:id="rId38"/>
    <p:sldId id="340" r:id="rId39"/>
    <p:sldId id="370" r:id="rId40"/>
    <p:sldId id="372" r:id="rId41"/>
    <p:sldId id="371" r:id="rId42"/>
    <p:sldId id="341" r:id="rId43"/>
    <p:sldId id="392" r:id="rId44"/>
    <p:sldId id="375" r:id="rId45"/>
    <p:sldId id="404" r:id="rId46"/>
    <p:sldId id="405" r:id="rId47"/>
    <p:sldId id="374" r:id="rId48"/>
    <p:sldId id="408" r:id="rId49"/>
    <p:sldId id="344" r:id="rId50"/>
    <p:sldId id="376" r:id="rId51"/>
    <p:sldId id="391" r:id="rId52"/>
    <p:sldId id="396" r:id="rId53"/>
    <p:sldId id="395" r:id="rId54"/>
    <p:sldId id="398" r:id="rId55"/>
    <p:sldId id="406" r:id="rId56"/>
    <p:sldId id="308" r:id="rId57"/>
    <p:sldId id="382" r:id="rId58"/>
    <p:sldId id="383" r:id="rId59"/>
    <p:sldId id="402" r:id="rId60"/>
    <p:sldId id="400" r:id="rId61"/>
    <p:sldId id="263" r:id="rId62"/>
    <p:sldId id="399" r:id="rId63"/>
    <p:sldId id="379" r:id="rId64"/>
    <p:sldId id="258" r:id="rId65"/>
    <p:sldId id="259" r:id="rId66"/>
    <p:sldId id="262" r:id="rId67"/>
    <p:sldId id="380" r:id="rId68"/>
    <p:sldId id="381" r:id="rId69"/>
    <p:sldId id="315" r:id="rId70"/>
    <p:sldId id="304" r:id="rId71"/>
    <p:sldId id="314" r:id="rId7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  <a:srgbClr val="FFCCCC"/>
    <a:srgbClr val="700000"/>
    <a:srgbClr val="2663D6"/>
    <a:srgbClr val="00133A"/>
    <a:srgbClr val="FF5B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26" autoAdjust="0"/>
    <p:restoredTop sz="96412" autoAdjust="0"/>
  </p:normalViewPr>
  <p:slideViewPr>
    <p:cSldViewPr snapToGrid="0">
      <p:cViewPr>
        <p:scale>
          <a:sx n="33" d="100"/>
          <a:sy n="33" d="100"/>
        </p:scale>
        <p:origin x="1446" y="1896"/>
      </p:cViewPr>
      <p:guideLst/>
    </p:cSldViewPr>
  </p:slideViewPr>
  <p:outlineViewPr>
    <p:cViewPr>
      <p:scale>
        <a:sx n="33" d="100"/>
        <a:sy n="33" d="100"/>
      </p:scale>
      <p:origin x="0" y="-6714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02A587-8D46-4516-AFF5-68EFC5CA8A2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C0997B-E174-40CC-9409-CAD6282ABE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2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Fighting on the 7 Mountains!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617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First let me start by explaining</a:t>
            </a:r>
            <a:r>
              <a:rPr lang="en-US" baseline="0" dirty="0" smtClean="0"/>
              <a:t> the </a:t>
            </a:r>
            <a:r>
              <a:rPr lang="en-US" dirty="0" smtClean="0"/>
              <a:t>7</a:t>
            </a:r>
            <a:r>
              <a:rPr lang="en-US" baseline="0" dirty="0" smtClean="0"/>
              <a:t> Mountain Mandate, in case you haven’t already heard it.</a:t>
            </a:r>
          </a:p>
          <a:p>
            <a:r>
              <a:rPr lang="en-US" dirty="0" smtClean="0"/>
              <a:t>God</a:t>
            </a:r>
            <a:r>
              <a:rPr lang="en-US" baseline="0" dirty="0" smtClean="0"/>
              <a:t> has prophetically shown the Church, that a nation is guided by 7 Mountains.  Or 7 Spheres of influence which shape the culture.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8530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baseline="0" dirty="0" smtClean="0"/>
              <a:t>These 7 Mountains of influence are… Education, Religion, Media, </a:t>
            </a:r>
            <a:r>
              <a:rPr lang="en-US" baseline="0" dirty="0" err="1" smtClean="0"/>
              <a:t>Arts&amp;Entertainment</a:t>
            </a:r>
            <a:r>
              <a:rPr lang="en-US" baseline="0" dirty="0" smtClean="0"/>
              <a:t>, Business, Government and Family.</a:t>
            </a:r>
          </a:p>
          <a:p>
            <a:r>
              <a:rPr lang="en-US" baseline="0" dirty="0" smtClean="0"/>
              <a:t>Here is a short video explaining the 7 Mountains.</a:t>
            </a:r>
            <a:br>
              <a:rPr lang="en-US" baseline="0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240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Take</a:t>
            </a:r>
            <a:r>
              <a:rPr lang="en-US" baseline="0" dirty="0" smtClean="0"/>
              <a:t> for example the </a:t>
            </a:r>
            <a:r>
              <a:rPr lang="en-US" dirty="0" smtClean="0"/>
              <a:t>Mountain of Media. </a:t>
            </a:r>
          </a:p>
          <a:p>
            <a:r>
              <a:rPr lang="en-US" dirty="0" smtClean="0"/>
              <a:t>This is a very important</a:t>
            </a:r>
            <a:r>
              <a:rPr lang="en-US" baseline="0" dirty="0" smtClean="0"/>
              <a:t> Mountain because it shapes how a culture looks at reality.</a:t>
            </a:r>
          </a:p>
          <a:p>
            <a:r>
              <a:rPr lang="en-US" baseline="0" dirty="0" smtClean="0"/>
              <a:t>The media can make a bad thing look good, or a good thing look bad. 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098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The Mountain of Media </a:t>
            </a:r>
            <a:r>
              <a:rPr lang="en-US" baseline="0" dirty="0" smtClean="0"/>
              <a:t>contains the several smaller mountains of influence, such as Internet, TV, Newspaper, Radio, Magazines, etc.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5567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Audio:NOT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There is fierce fighting on this mountain, with both sides trying</a:t>
            </a:r>
            <a:r>
              <a:rPr lang="en-US" baseline="0" dirty="0" smtClean="0"/>
              <a:t> to capture the hearts and minds of their audience, either for light or for darkness.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1684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Simply put, </a:t>
            </a:r>
            <a:r>
              <a:rPr lang="en-US" dirty="0" err="1" smtClean="0"/>
              <a:t>satan</a:t>
            </a:r>
            <a:r>
              <a:rPr lang="en-US" baseline="0" dirty="0" smtClean="0"/>
              <a:t> has his people strategically placed in Media, and the Lord has His people strategically placed in Media.</a:t>
            </a:r>
          </a:p>
          <a:p>
            <a:r>
              <a:rPr lang="en-US" baseline="0" dirty="0" smtClean="0"/>
              <a:t>Like a giant chess board, where each side is fighting for position.</a:t>
            </a:r>
          </a:p>
          <a:p>
            <a:r>
              <a:rPr lang="en-US" baseline="0" dirty="0" smtClean="0"/>
              <a:t>And the higher a person climbs on this mountain, the more people they influence.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5414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The bible says, that in what ever you do, in whatever field you’re located, “In all your ways acknowledge God”.  </a:t>
            </a:r>
          </a:p>
          <a:p>
            <a:r>
              <a:rPr lang="en-US" dirty="0" smtClean="0"/>
              <a:t>So whether</a:t>
            </a:r>
            <a:r>
              <a:rPr lang="en-US" baseline="0" dirty="0" smtClean="0"/>
              <a:t> you bake cakes, build ships, or report the news, you want to do everything in a way that honors God.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1503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So Let’s begin, by looking at some of</a:t>
            </a:r>
            <a:r>
              <a:rPr lang="en-US" baseline="0" dirty="0" smtClean="0"/>
              <a:t> the battles raging on Each Mountain.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5219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We’ll start with the Mountain of Business, or the Marketplace, and see if</a:t>
            </a:r>
            <a:r>
              <a:rPr lang="en-US" baseline="0" dirty="0" smtClean="0"/>
              <a:t> light or darkness is influencing this part of our culture.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425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Here</a:t>
            </a:r>
            <a:r>
              <a:rPr lang="en-US" baseline="0" dirty="0" smtClean="0"/>
              <a:t> are some good examples of how Business can bring light to a culture. </a:t>
            </a:r>
            <a:r>
              <a:rPr lang="en-US" dirty="0" smtClean="0"/>
              <a:t>By Companies donating to Charity, and feeding the Hungry,</a:t>
            </a:r>
            <a:r>
              <a:rPr lang="en-US" baseline="0" dirty="0" smtClean="0"/>
              <a:t> or giving their patrons the ability to donate.</a:t>
            </a:r>
            <a:r>
              <a:rPr lang="en-US" dirty="0" smtClean="0"/>
              <a:t> </a:t>
            </a:r>
          </a:p>
          <a:p>
            <a:r>
              <a:rPr lang="en-US" baseline="0" dirty="0" smtClean="0"/>
              <a:t>This action honors God, and advances His Kingdom in the marketplace.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0389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On the</a:t>
            </a:r>
            <a:r>
              <a:rPr lang="en-US" baseline="0" dirty="0" smtClean="0"/>
              <a:t> negative side of business, let’s look at Job Cancellations. 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Here are 4 examples of Christians losing their Jobs, because of their Faith.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Left unchecked, the marketplace can be very hostile to Christians.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1141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Let’s look at Fashion.</a:t>
            </a:r>
            <a:r>
              <a:rPr lang="en-US" baseline="0" dirty="0" smtClean="0"/>
              <a:t>  Here are 2 shirts sold in the marketplace.  1 has a demonic picture of a skull, the other has a picture of the Cross. </a:t>
            </a:r>
          </a:p>
          <a:p>
            <a:r>
              <a:rPr lang="en-US" baseline="0" dirty="0" smtClean="0"/>
              <a:t>Which one would you wear? Do you want to advertise for heaven, or advertise for hell?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6861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baseline="0" dirty="0" smtClean="0"/>
          </a:p>
          <a:p>
            <a:r>
              <a:rPr lang="en-US" baseline="0" dirty="0" smtClean="0"/>
              <a:t>And again, here are 2 bags sold in the marketplace, as you can see their symbols have very different meanings.</a:t>
            </a:r>
          </a:p>
          <a:p>
            <a:r>
              <a:rPr lang="en-US" baseline="0" dirty="0" smtClean="0"/>
              <a:t>Would you want to walk around with the face of a brutal communist executioner on your bag, or show people a symbol of freedom?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5289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In the Area of Jewelry, here are 2 necklace designs. One honors an idol,</a:t>
            </a:r>
            <a:r>
              <a:rPr lang="en-US" baseline="0" dirty="0" smtClean="0"/>
              <a:t> one honors the marriage commitment. </a:t>
            </a:r>
          </a:p>
          <a:p>
            <a:r>
              <a:rPr lang="en-US" baseline="0" dirty="0" smtClean="0"/>
              <a:t>Where I live in China, the marketplace is full of idolatry, and you need to be very careful of what you buy.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1385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Many people</a:t>
            </a:r>
            <a:r>
              <a:rPr lang="en-US" baseline="0" dirty="0" smtClean="0"/>
              <a:t> choose to get Tattoos on their body, and this is another area that can either give glory to God or glory to the devil. </a:t>
            </a:r>
            <a:endParaRPr lang="en-US" dirty="0" smtClean="0"/>
          </a:p>
          <a:p>
            <a:r>
              <a:rPr lang="en-US" dirty="0" smtClean="0"/>
              <a:t>Why would anybody want to walk around with an evil picture</a:t>
            </a:r>
            <a:r>
              <a:rPr lang="en-US" baseline="0" dirty="0" smtClean="0"/>
              <a:t> </a:t>
            </a:r>
            <a:r>
              <a:rPr lang="en-US" dirty="0" smtClean="0"/>
              <a:t>drawn</a:t>
            </a:r>
            <a:r>
              <a:rPr lang="en-US" baseline="0" dirty="0" smtClean="0"/>
              <a:t> on their skin is beyond me.  </a:t>
            </a:r>
          </a:p>
          <a:p>
            <a:endParaRPr lang="en-US" baseline="0" dirty="0" smtClean="0"/>
          </a:p>
          <a:p>
            <a:r>
              <a:rPr lang="en-US" baseline="0" dirty="0" smtClean="0"/>
              <a:t>And unfortunately at this time, many tattoo shops specialize in dark, morbid even demonic art work.</a:t>
            </a:r>
          </a:p>
          <a:p>
            <a:r>
              <a:rPr lang="en-US" baseline="0" dirty="0" smtClean="0"/>
              <a:t>This is one industry that really needs God’s light.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9372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Let’s look at Swords.  I personally like collecting swords, I find them beautiful,</a:t>
            </a:r>
            <a:r>
              <a:rPr lang="en-US" baseline="0" dirty="0" smtClean="0"/>
              <a:t> </a:t>
            </a:r>
          </a:p>
          <a:p>
            <a:r>
              <a:rPr lang="en-US" baseline="0" dirty="0" smtClean="0"/>
              <a:t>except that 90% of the ones I see in the store have evil, demonic, devilish faces engraved on them.  </a:t>
            </a:r>
          </a:p>
          <a:p>
            <a:r>
              <a:rPr lang="en-US" baseline="0" dirty="0" smtClean="0"/>
              <a:t>Its hard to find swords with anything noble engraved on them.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6279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Now let’s switch over to</a:t>
            </a:r>
            <a:r>
              <a:rPr lang="en-US" baseline="0" dirty="0" smtClean="0"/>
              <a:t> the Mountain of Religion, and see what battles are raging there.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9636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Audio:NOT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Here’s a story of a best selling author and pastor</a:t>
            </a:r>
            <a:r>
              <a:rPr lang="en-US" baseline="0" dirty="0" smtClean="0"/>
              <a:t> named Rob Bell. </a:t>
            </a:r>
          </a:p>
          <a:p>
            <a:r>
              <a:rPr lang="en-US" baseline="0" dirty="0" smtClean="0"/>
              <a:t>Who preaches that THERE IS NO HELL.  And that has ordained Gay Marriage. </a:t>
            </a:r>
          </a:p>
          <a:p>
            <a:r>
              <a:rPr lang="en-US" baseline="0" dirty="0" smtClean="0"/>
              <a:t>Clearly the Church needs to take a stand, and not let pop-culture, rewrite the bible.</a:t>
            </a:r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17913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One area that the Church is having good success is Prison Ministries.</a:t>
            </a:r>
            <a:r>
              <a:rPr lang="en-US" baseline="0" dirty="0" smtClean="0"/>
              <a:t> Sharing the Gospel with the incarcerated. 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Many of the people with the highest calling of God are currently locked up in prisons. The enemy targeted them when they were young, to prevent them from ever maturing.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But once set free, they have the ability to do great damage to the </a:t>
            </a:r>
            <a:r>
              <a:rPr lang="en-US" dirty="0" err="1" smtClean="0"/>
              <a:t>satan's</a:t>
            </a:r>
            <a:r>
              <a:rPr lang="en-US" dirty="0" smtClean="0"/>
              <a:t> kingdom. Truly</a:t>
            </a:r>
            <a:r>
              <a:rPr lang="en-US" baseline="0" dirty="0" smtClean="0"/>
              <a:t> prisoners are </a:t>
            </a:r>
            <a:r>
              <a:rPr lang="en-US" dirty="0" smtClean="0"/>
              <a:t>"treasures hidden in darkness" Isaiah 45:3 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Christians need to continue to reach prisoners with the Good news of Jesus.</a:t>
            </a:r>
            <a:endParaRPr lang="en-US" baseline="0" dirty="0" smtClean="0"/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9946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One of the big struggles in the Church today,</a:t>
            </a:r>
            <a:r>
              <a:rPr lang="en-US" baseline="0" dirty="0" smtClean="0"/>
              <a:t> is whether we’re going to support or oppose Israel. </a:t>
            </a:r>
          </a:p>
          <a:p>
            <a:r>
              <a:rPr lang="en-US" baseline="0" dirty="0" smtClean="0"/>
              <a:t>Whether we believe God’s covenant with the Jewish people is still valid or not.</a:t>
            </a:r>
          </a:p>
          <a:p>
            <a:r>
              <a:rPr lang="en-US" baseline="0" dirty="0" smtClean="0"/>
              <a:t>This issue has divided the Church, with several congregations siding against Israel, and many more siding with Israel.</a:t>
            </a:r>
          </a:p>
          <a:p>
            <a:r>
              <a:rPr lang="en-US" baseline="0" dirty="0" smtClean="0"/>
              <a:t>The Church must not keep quite on this issue, but must make a bold stand with Israel, and oppose efforts to divide up and give away their land, that God promised to their people.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2588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By far the</a:t>
            </a:r>
            <a:r>
              <a:rPr lang="en-US" baseline="0" dirty="0" smtClean="0"/>
              <a:t> biggest struggle in the Church, is the </a:t>
            </a:r>
            <a:r>
              <a:rPr lang="en-US" baseline="0" dirty="0" err="1" smtClean="0"/>
              <a:t>Natual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vs</a:t>
            </a:r>
            <a:r>
              <a:rPr lang="en-US" baseline="0" dirty="0" smtClean="0"/>
              <a:t> the </a:t>
            </a:r>
            <a:r>
              <a:rPr lang="en-US" baseline="0" dirty="0" err="1" smtClean="0"/>
              <a:t>SuperNatural</a:t>
            </a:r>
            <a:r>
              <a:rPr lang="en-US" baseline="0" dirty="0" smtClean="0"/>
              <a:t>. </a:t>
            </a:r>
          </a:p>
          <a:p>
            <a:r>
              <a:rPr lang="en-US" baseline="0" dirty="0" smtClean="0"/>
              <a:t>Whether a congregation follows God by Ritual, Form and Tradition or by being filled and led by His spirit.</a:t>
            </a:r>
          </a:p>
          <a:p>
            <a:r>
              <a:rPr lang="en-US" baseline="0" dirty="0" smtClean="0"/>
              <a:t>Whether a congregation is serving God by their own strength, or by God’s strength.</a:t>
            </a:r>
          </a:p>
          <a:p>
            <a:r>
              <a:rPr lang="en-US" baseline="0" dirty="0" smtClean="0"/>
              <a:t>Whether a congregation actually knows God, or just knows about Him.</a:t>
            </a:r>
          </a:p>
          <a:p>
            <a:r>
              <a:rPr lang="en-US" baseline="0" dirty="0" smtClean="0"/>
              <a:t>The fight to between the Natural and the </a:t>
            </a:r>
            <a:r>
              <a:rPr lang="en-US" baseline="0" dirty="0" err="1" smtClean="0"/>
              <a:t>SuperNatural</a:t>
            </a:r>
            <a:r>
              <a:rPr lang="en-US" baseline="0" dirty="0" smtClean="0"/>
              <a:t>, the flesh and the spirit, is one of the Oldest and most important battles that the Church is in.</a:t>
            </a:r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2792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Now let’s look</a:t>
            </a:r>
            <a:r>
              <a:rPr lang="en-US" baseline="0" dirty="0" smtClean="0"/>
              <a:t> at some of the Battles waging </a:t>
            </a:r>
            <a:r>
              <a:rPr lang="en-US" dirty="0" smtClean="0"/>
              <a:t>on the Mountain of Arts and Entertainment.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683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Why is this an important Mountain?</a:t>
            </a:r>
            <a:r>
              <a:rPr lang="en-US" baseline="0" dirty="0" smtClean="0"/>
              <a:t>  Because t</a:t>
            </a:r>
            <a:r>
              <a:rPr lang="en-US" dirty="0" smtClean="0"/>
              <a:t>he Bible says Woe to</a:t>
            </a:r>
            <a:r>
              <a:rPr lang="en-US" baseline="0" dirty="0" smtClean="0"/>
              <a:t> those who call evil good, and good evil. </a:t>
            </a:r>
          </a:p>
          <a:p>
            <a:r>
              <a:rPr lang="en-US" baseline="0" dirty="0" smtClean="0"/>
              <a:t>And often in our current culture, we see things in Movies, Books, Media or Games that seem to promote darkness, even glorify it.  </a:t>
            </a:r>
          </a:p>
          <a:p>
            <a:r>
              <a:rPr lang="en-US" baseline="0" dirty="0" smtClean="0"/>
              <a:t>And Conversely, the things of God are often belittled and ridiculed in our culture.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581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For example, here is a very popular movie series watched by Countless millions</a:t>
            </a:r>
            <a:r>
              <a:rPr lang="en-US" baseline="0" dirty="0" smtClean="0"/>
              <a:t> of Children</a:t>
            </a:r>
            <a:r>
              <a:rPr lang="en-US" dirty="0" smtClean="0"/>
              <a:t>.</a:t>
            </a:r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In the Harry Potter series, witchcraft and sorcery is glorified, and shown to be cool.</a:t>
            </a:r>
            <a:endParaRPr lang="en-US" dirty="0" smtClean="0"/>
          </a:p>
          <a:p>
            <a:r>
              <a:rPr lang="en-US" dirty="0" smtClean="0"/>
              <a:t>It’s one of the worst lies of the Entertainment Industry, telling children that “not all witchcraft is bad, some witchcraft</a:t>
            </a:r>
            <a:r>
              <a:rPr lang="en-US" baseline="0" dirty="0" smtClean="0"/>
              <a:t> is good.”  </a:t>
            </a:r>
          </a:p>
          <a:p>
            <a:r>
              <a:rPr lang="en-US" baseline="0" dirty="0" smtClean="0"/>
              <a:t>That’s like saying, not all demons are bad, some demons are good. 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0531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[ </a:t>
            </a:r>
            <a:r>
              <a:rPr lang="en-US" baseline="0" dirty="0" err="1" smtClean="0"/>
              <a:t>Content:Done</a:t>
            </a:r>
            <a:r>
              <a:rPr lang="en-US" baseline="0" dirty="0" smtClean="0"/>
              <a:t>     </a:t>
            </a:r>
            <a:r>
              <a:rPr lang="en-US" baseline="0" dirty="0" err="1" smtClean="0"/>
              <a:t>Audio:Done</a:t>
            </a:r>
            <a:r>
              <a:rPr lang="en-US" baseline="0" dirty="0" smtClean="0"/>
              <a:t>    </a:t>
            </a:r>
            <a:r>
              <a:rPr lang="en-US" baseline="0" dirty="0" err="1" smtClean="0"/>
              <a:t>Animation:NOT</a:t>
            </a:r>
            <a:r>
              <a:rPr lang="en-US" baseline="0" dirty="0" smtClean="0"/>
              <a:t> ]</a:t>
            </a:r>
          </a:p>
          <a:p>
            <a:endParaRPr lang="en-US" baseline="0" dirty="0" smtClean="0"/>
          </a:p>
          <a:p>
            <a:r>
              <a:rPr lang="en-US" baseline="0" dirty="0" smtClean="0"/>
              <a:t>Thankfully, many great Christian movies have started coming out, giving movie goes a choice of family friendly videos.</a:t>
            </a:r>
          </a:p>
          <a:p>
            <a:r>
              <a:rPr lang="en-US" baseline="0" dirty="0" smtClean="0"/>
              <a:t>With 10s of millions of people watching movies each week, it’s important that the Church not abandon this mountain. 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5486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Here is an interesting question, that has a surprising answer. </a:t>
            </a:r>
          </a:p>
          <a:p>
            <a:r>
              <a:rPr lang="en-US" dirty="0" smtClean="0"/>
              <a:t>Is</a:t>
            </a:r>
            <a:r>
              <a:rPr lang="en-US" baseline="0" dirty="0" smtClean="0"/>
              <a:t> there too much sex shown in Hollywood movies?</a:t>
            </a:r>
          </a:p>
          <a:p>
            <a:r>
              <a:rPr lang="en-US" baseline="0" dirty="0" smtClean="0"/>
              <a:t>You may think the answer is obvious, but it’s not.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2946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To find out, </a:t>
            </a:r>
            <a:r>
              <a:rPr lang="en-US" baseline="0" dirty="0" smtClean="0"/>
              <a:t>answer this Question.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How many Movies can you name where sex is shown between married couples.</a:t>
            </a:r>
          </a:p>
          <a:p>
            <a:r>
              <a:rPr lang="en-US" dirty="0" smtClean="0"/>
              <a:t>Wow, not very many.  It’s hard to name even</a:t>
            </a:r>
            <a:r>
              <a:rPr lang="en-US" baseline="0" dirty="0" smtClean="0"/>
              <a:t> a few.  </a:t>
            </a:r>
          </a:p>
          <a:p>
            <a:endParaRPr lang="en-US" baseline="0" dirty="0" smtClean="0"/>
          </a:p>
          <a:p>
            <a:r>
              <a:rPr lang="en-US" baseline="0" dirty="0" smtClean="0"/>
              <a:t>Now isn’t that strange. With 1000’s of R rated, sexually graphic movies being released, hardly any of them show sex within a marriage commitment.</a:t>
            </a:r>
          </a:p>
          <a:p>
            <a:r>
              <a:rPr lang="en-US" baseline="0" dirty="0" smtClean="0"/>
              <a:t>Why NOT?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3048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So you see, there’s not too much sex shown in movies.  There’s too much adultery and fornication</a:t>
            </a:r>
            <a:r>
              <a:rPr lang="en-US" baseline="0" dirty="0" smtClean="0"/>
              <a:t> shown in Movies.</a:t>
            </a:r>
            <a:endParaRPr lang="en-US" dirty="0" smtClean="0"/>
          </a:p>
          <a:p>
            <a:r>
              <a:rPr lang="en-US" dirty="0" smtClean="0"/>
              <a:t>Sex within</a:t>
            </a:r>
            <a:r>
              <a:rPr lang="en-US" baseline="0" dirty="0" smtClean="0"/>
              <a:t> a marriage is based on commitment, loyalty, faithfulness, its treated as sacred.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26834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Content: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But</a:t>
            </a:r>
            <a:r>
              <a:rPr lang="en-US" baseline="0" dirty="0" smtClean="0"/>
              <a:t> adultery and fornication are not sacred, there’s no real commitment or loyalty, it’s based on lust, the passion of the moment. </a:t>
            </a:r>
          </a:p>
          <a:p>
            <a:r>
              <a:rPr lang="en-US" baseline="0" dirty="0" smtClean="0"/>
              <a:t>Take what you need, and when you’re done, you throw it away. It’s disposable.  And this is how Hollywood portrays sex.  </a:t>
            </a:r>
          </a:p>
          <a:p>
            <a:endParaRPr lang="en-US" baseline="0" dirty="0" smtClean="0"/>
          </a:p>
          <a:p>
            <a:r>
              <a:rPr lang="en-US" baseline="0" dirty="0" smtClean="0"/>
              <a:t>They treat sex in the same way that as dogs treats it.  Put 2 dogs together, and 5 minutes later, they are going at it.  </a:t>
            </a:r>
          </a:p>
          <a:p>
            <a:r>
              <a:rPr lang="en-US" baseline="0" dirty="0" smtClean="0"/>
              <a:t>With dogs, there nothing sacred about it.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4265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Content: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I always</a:t>
            </a:r>
            <a:r>
              <a:rPr lang="en-US" baseline="0" dirty="0" smtClean="0"/>
              <a:t> like the Movie series Star Trek.  In this series, Captain Kirk is the hero. He brave, strong, smart, fast and a great leader.  </a:t>
            </a:r>
          </a:p>
          <a:p>
            <a:endParaRPr lang="en-US" baseline="0" dirty="0" smtClean="0"/>
          </a:p>
          <a:p>
            <a:r>
              <a:rPr lang="en-US" baseline="0" dirty="0" smtClean="0"/>
              <a:t>All the qualities of a hero.  Except!  Sexually, all his relationships are disposable.  No Loyalty, no Marriage, No commitment at all.  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 the movie INTO DARKNESS he jumps in bed with 2 alien girls, and when finished, he just leaves them.  Just like a dog.  </a:t>
            </a:r>
          </a:p>
          <a:p>
            <a:r>
              <a:rPr lang="en-US" baseline="0" dirty="0" smtClean="0"/>
              <a:t>What a horrible role model.  Women are to be used, and when finished, we simply discard them.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51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Now let’s look at Music. Music</a:t>
            </a:r>
            <a:r>
              <a:rPr lang="en-US" baseline="0" dirty="0" smtClean="0"/>
              <a:t> is a very interesting battleground.  This is an industry that is full of both light and darkness.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With many music groups promoting outright sin, and other music groups singing the praises of God.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Music really captures the hearts of the listeners, and can have a profound effect for both good or bad.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The Church really needs to pray for this industry, so that music can be a blessing to the culture, and uplifting, not a curse.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7088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Let’s look at Paintings</a:t>
            </a:r>
            <a:r>
              <a:rPr lang="en-US" baseline="0" dirty="0" smtClean="0"/>
              <a:t> and Art.  Artwork can convey Messages to the beholder, either for good or bad.</a:t>
            </a:r>
          </a:p>
          <a:p>
            <a:r>
              <a:rPr lang="en-US" baseline="0" dirty="0" smtClean="0"/>
              <a:t>Here are 2 pictures, one shows the beauty of Rural life, and the other shows the grotesques-ness of death. Which one would you want on your wall?</a:t>
            </a:r>
          </a:p>
          <a:p>
            <a:endParaRPr lang="en-US" baseline="0" dirty="0" smtClean="0"/>
          </a:p>
          <a:p>
            <a:r>
              <a:rPr lang="en-US" baseline="0" dirty="0" smtClean="0"/>
              <a:t>Or take these 2 pictures. One shows the beauty of God’s creation, and the other shows the meaningless, random abstraction of some artist.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34809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Now let’s look at Video Games. 10s of Millions of kids play video games each day, and this is one area that is dominated by darkness.</a:t>
            </a:r>
          </a:p>
          <a:p>
            <a:r>
              <a:rPr lang="en-US" dirty="0" smtClean="0"/>
              <a:t>If the Church wants</a:t>
            </a:r>
            <a:r>
              <a:rPr lang="en-US" baseline="0" dirty="0" smtClean="0"/>
              <a:t> to impact the culture, we really need to give kids an alternative to the violent, grotesque and even demonic themes that saturate the video game industry. 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6110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Let’s look at Toys. I recently went through a toy department</a:t>
            </a:r>
            <a:r>
              <a:rPr lang="en-US" baseline="0" dirty="0" smtClean="0"/>
              <a:t> in my neighborhood and found something very disturbing. </a:t>
            </a:r>
          </a:p>
          <a:p>
            <a:r>
              <a:rPr lang="en-US" baseline="0" dirty="0" smtClean="0"/>
              <a:t>Almost every toy figurine was a grotesque looking demonic creature, with fangs, horns, bat wings, and bestial strength. </a:t>
            </a:r>
          </a:p>
          <a:p>
            <a:r>
              <a:rPr lang="en-US" baseline="0" dirty="0" smtClean="0"/>
              <a:t>Of course they weren’t called demons, they were called aliens, but it was clearly just a clever way of introducing demonic beings to little children.</a:t>
            </a:r>
          </a:p>
          <a:p>
            <a:endParaRPr lang="en-US" baseline="0" dirty="0" smtClean="0"/>
          </a:p>
          <a:p>
            <a:r>
              <a:rPr lang="en-US" baseline="0" dirty="0" smtClean="0"/>
              <a:t>Christians must not neglect this arena of our culture, and we must always strive to protect the innocence of our children. </a:t>
            </a:r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9270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[ </a:t>
            </a:r>
            <a:r>
              <a:rPr lang="en-US" baseline="0" dirty="0" err="1" smtClean="0"/>
              <a:t>Content:Done</a:t>
            </a:r>
            <a:r>
              <a:rPr lang="en-US" baseline="0" dirty="0" smtClean="0"/>
              <a:t>     </a:t>
            </a:r>
            <a:r>
              <a:rPr lang="en-US" baseline="0" dirty="0" err="1" smtClean="0"/>
              <a:t>Audio:Done</a:t>
            </a:r>
            <a:r>
              <a:rPr lang="en-US" baseline="0" dirty="0" smtClean="0"/>
              <a:t>    </a:t>
            </a:r>
            <a:r>
              <a:rPr lang="en-US" baseline="0" dirty="0" err="1" smtClean="0"/>
              <a:t>Animation:NOT</a:t>
            </a:r>
            <a:r>
              <a:rPr lang="en-US" baseline="0" dirty="0" smtClean="0"/>
              <a:t> ]</a:t>
            </a:r>
          </a:p>
          <a:p>
            <a:r>
              <a:rPr lang="en-US" baseline="0" dirty="0" smtClean="0"/>
              <a:t>And for our last example of the Mountain of Entertainment, let’s look at TV.</a:t>
            </a:r>
          </a:p>
          <a:p>
            <a:endParaRPr lang="en-US" baseline="0" dirty="0" smtClean="0"/>
          </a:p>
          <a:p>
            <a:r>
              <a:rPr lang="en-US" baseline="0" dirty="0" smtClean="0"/>
              <a:t>The TV has a tremendous influence on shaping our Culture.  Here’s 2 </a:t>
            </a:r>
            <a:r>
              <a:rPr lang="en-US" baseline="0" dirty="0" err="1" smtClean="0"/>
              <a:t>tv</a:t>
            </a:r>
            <a:r>
              <a:rPr lang="en-US" baseline="0" dirty="0" smtClean="0"/>
              <a:t> series.</a:t>
            </a:r>
          </a:p>
          <a:p>
            <a:r>
              <a:rPr lang="en-US" baseline="0" dirty="0" smtClean="0"/>
              <a:t>On the left you can see, 3 beautiful vampires, their look cool and sexy. When I was young, vampires were the bad guys, but now they are the Heroes. </a:t>
            </a:r>
          </a:p>
          <a:p>
            <a:r>
              <a:rPr lang="en-US" baseline="0" dirty="0" smtClean="0"/>
              <a:t>This shows up how quickly darkness has crept into the TV industry.  Which is why many Christian families don’t even have a TV in their house.</a:t>
            </a:r>
          </a:p>
          <a:p>
            <a:endParaRPr lang="en-US" baseline="0" dirty="0" smtClean="0"/>
          </a:p>
          <a:p>
            <a:r>
              <a:rPr lang="en-US" baseline="0" dirty="0" smtClean="0"/>
              <a:t>There are some good wholesome shows on TV, but clearly we have more work to do.</a:t>
            </a:r>
          </a:p>
          <a:p>
            <a:r>
              <a:rPr lang="en-US" baseline="0" dirty="0" smtClean="0"/>
              <a:t>In the battle for our culture, TV is one area that we </a:t>
            </a:r>
            <a:r>
              <a:rPr lang="en-US" baseline="0" dirty="0" err="1" smtClean="0"/>
              <a:t>cann’t</a:t>
            </a:r>
            <a:r>
              <a:rPr lang="en-US" baseline="0" dirty="0" smtClean="0"/>
              <a:t> afford to neglect. </a:t>
            </a:r>
          </a:p>
          <a:p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6077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baseline="0" dirty="0" smtClean="0"/>
              <a:t>Now let’s switch over to the </a:t>
            </a:r>
            <a:r>
              <a:rPr lang="en-US" dirty="0" smtClean="0"/>
              <a:t>Mountain of Government,</a:t>
            </a:r>
            <a:r>
              <a:rPr lang="en-US" baseline="0" dirty="0" smtClean="0"/>
              <a:t> and see what cultural battles are waging there.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98188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In the arena of the</a:t>
            </a:r>
            <a:r>
              <a:rPr lang="en-US" baseline="0" dirty="0" smtClean="0"/>
              <a:t> Courts and Law.  </a:t>
            </a:r>
            <a:r>
              <a:rPr lang="en-US" dirty="0" smtClean="0"/>
              <a:t>Here is an example of a Court</a:t>
            </a:r>
            <a:r>
              <a:rPr lang="en-US" baseline="0" dirty="0" smtClean="0"/>
              <a:t> trying to make it illegal to teach anything but Evolution in schools.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Making Evolution the only theory that needs “Legal Protection”.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Why should the courts tell schools what they can’t teach?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Now you see why it is so critical that we elect Wise and prudent people in the Courts.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39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17420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[ </a:t>
            </a:r>
            <a:r>
              <a:rPr lang="en-US" baseline="0" dirty="0" err="1" smtClean="0"/>
              <a:t>Content:Done</a:t>
            </a:r>
            <a:r>
              <a:rPr lang="en-US" baseline="0" dirty="0" smtClean="0"/>
              <a:t>     </a:t>
            </a:r>
            <a:r>
              <a:rPr lang="en-US" baseline="0" dirty="0" err="1" smtClean="0"/>
              <a:t>Audio:Done</a:t>
            </a:r>
            <a:r>
              <a:rPr lang="en-US" baseline="0" dirty="0" smtClean="0"/>
              <a:t>    </a:t>
            </a:r>
            <a:r>
              <a:rPr lang="en-US" baseline="0" dirty="0" err="1" smtClean="0"/>
              <a:t>Animation:NOT</a:t>
            </a:r>
            <a:r>
              <a:rPr lang="en-US" baseline="0" dirty="0" smtClean="0"/>
              <a:t> ]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 another Court ruling, the supreme court legalized Abortion in America in 1973.</a:t>
            </a:r>
          </a:p>
          <a:p>
            <a:r>
              <a:rPr lang="en-US" baseline="0" dirty="0" smtClean="0"/>
              <a:t>Since then we’ve had almost 60 Million abortions in America, that’s almost twice the population of Canada.</a:t>
            </a:r>
          </a:p>
          <a:p>
            <a:r>
              <a:rPr lang="en-US" baseline="0" dirty="0" smtClean="0"/>
              <a:t>This is one battle that the Church has lost, and it has cost us so much. </a:t>
            </a:r>
          </a:p>
          <a:p>
            <a:r>
              <a:rPr lang="en-US" baseline="0" dirty="0" smtClean="0"/>
              <a:t>We can’t afford to lose these battles, we need to stand up and fight for justice, and raise up Godly Judges in America.</a:t>
            </a:r>
          </a:p>
          <a:p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40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30390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On</a:t>
            </a:r>
            <a:r>
              <a:rPr lang="en-US" baseline="0" dirty="0" smtClean="0"/>
              <a:t> a positive note, here is an example of how government can have a good influence.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Military Chaplains are allowed on bases to pray and share God’s word with our soldiers.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It’s always good, before our soldiers are sent into dangerous situations, to have God’s blessing, wisdom and protection.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But we must now fight to Prevent the Military from demanding that the Chaplains water down their message.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>
                <a:solidFill>
                  <a:prstClr val="black"/>
                </a:solidFill>
              </a:rPr>
              <a:pPr/>
              <a:t>41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41218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Now let’s look at</a:t>
            </a:r>
            <a:r>
              <a:rPr lang="en-US" baseline="0" dirty="0" smtClean="0"/>
              <a:t> some of the </a:t>
            </a:r>
            <a:r>
              <a:rPr lang="en-US" dirty="0" smtClean="0"/>
              <a:t>Fighting on the Mountain</a:t>
            </a:r>
            <a:r>
              <a:rPr lang="en-US" baseline="0" dirty="0" smtClean="0"/>
              <a:t> of Media.</a:t>
            </a:r>
          </a:p>
          <a:p>
            <a:r>
              <a:rPr lang="en-US" baseline="0" dirty="0" smtClean="0"/>
              <a:t>The media represents the eyes of a nation, and when the eyes are bad, the whole nation goes into darkness.</a:t>
            </a:r>
          </a:p>
          <a:p>
            <a:r>
              <a:rPr lang="en-US" baseline="0" dirty="0" smtClean="0"/>
              <a:t>Any many battles are either won or lost, based on how the media informs the public.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52210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One of the areas</a:t>
            </a:r>
            <a:r>
              <a:rPr lang="en-US" baseline="0" dirty="0" smtClean="0"/>
              <a:t> on the Mountain of Media, that the Church has had some success in, is Christian Radio and TV. </a:t>
            </a:r>
          </a:p>
          <a:p>
            <a:r>
              <a:rPr lang="en-US" baseline="0" dirty="0" smtClean="0"/>
              <a:t>With Uplifting music, Scripture readings, straight talk and Family Friendly programming, millions of households are already being reached with the light of God.</a:t>
            </a:r>
          </a:p>
          <a:p>
            <a:r>
              <a:rPr lang="en-US" baseline="0" dirty="0" smtClean="0"/>
              <a:t>In one area that I visited, anyone flipping through the radio stations, couldn’t help but hear anointed praise </a:t>
            </a:r>
            <a:r>
              <a:rPr lang="en-US" baseline="0" smtClean="0"/>
              <a:t>and worship.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09393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Content: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r>
              <a:rPr lang="en-US" dirty="0" smtClean="0"/>
              <a:t>But unfortunately</a:t>
            </a:r>
            <a:r>
              <a:rPr lang="en-US" baseline="0" dirty="0" smtClean="0"/>
              <a:t> </a:t>
            </a:r>
            <a:r>
              <a:rPr lang="en-US" dirty="0" smtClean="0"/>
              <a:t>the Main Stream media</a:t>
            </a:r>
            <a:r>
              <a:rPr lang="en-US" baseline="0" dirty="0" smtClean="0"/>
              <a:t> is often Hostile to Christian Values.</a:t>
            </a:r>
          </a:p>
          <a:p>
            <a:r>
              <a:rPr lang="en-US" baseline="0" dirty="0" smtClean="0"/>
              <a:t>In Many Studies of the Media, it has been shown that people working for the Media are approximately 5x more likely to be </a:t>
            </a:r>
            <a:r>
              <a:rPr lang="en-US" baseline="0" dirty="0" err="1" smtClean="0"/>
              <a:t>Athiest</a:t>
            </a:r>
            <a:r>
              <a:rPr lang="en-US" baseline="0" dirty="0" smtClean="0"/>
              <a:t>/Agnostic than the general public.</a:t>
            </a:r>
          </a:p>
          <a:p>
            <a:r>
              <a:rPr lang="en-US" baseline="0" dirty="0" smtClean="0"/>
              <a:t>And approximately 6 times Less likely to attend any type of Church.</a:t>
            </a:r>
          </a:p>
          <a:p>
            <a:r>
              <a:rPr lang="en-US" baseline="0" dirty="0" smtClean="0"/>
              <a:t>And approximately 4 times More likely to be Liberal.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74369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And this causes</a:t>
            </a:r>
            <a:r>
              <a:rPr lang="en-US" baseline="0" dirty="0" smtClean="0"/>
              <a:t> all types of Anti-Christian biasness in the Media.</a:t>
            </a:r>
          </a:p>
          <a:p>
            <a:r>
              <a:rPr lang="en-US" baseline="0" dirty="0" smtClean="0"/>
              <a:t>This effects what issues are covered, What issues are ignored</a:t>
            </a:r>
          </a:p>
          <a:p>
            <a:r>
              <a:rPr lang="en-US" baseline="0" dirty="0" smtClean="0"/>
              <a:t>to how things are labeled, </a:t>
            </a:r>
          </a:p>
          <a:p>
            <a:r>
              <a:rPr lang="en-US" baseline="0" dirty="0" smtClean="0"/>
              <a:t>who is given credibility, </a:t>
            </a:r>
          </a:p>
          <a:p>
            <a:r>
              <a:rPr lang="en-US" baseline="0" dirty="0" smtClean="0"/>
              <a:t>and whether things are shown in a good or bad light. 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13833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I remember each time I’d see a news</a:t>
            </a:r>
            <a:r>
              <a:rPr lang="en-US" baseline="0" dirty="0" smtClean="0"/>
              <a:t> report concerning some Church, </a:t>
            </a:r>
          </a:p>
          <a:p>
            <a:r>
              <a:rPr lang="en-US" baseline="0" dirty="0" smtClean="0"/>
              <a:t>The report would never show any preaching about Jesus, but it would always show the church asking for money.</a:t>
            </a:r>
          </a:p>
          <a:p>
            <a:r>
              <a:rPr lang="en-US" baseline="0" dirty="0" smtClean="0"/>
              <a:t>Making Churches appear like some money grubbing cooperation.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4168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Content: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Here is a good example of how Christianity is shown</a:t>
            </a:r>
            <a:r>
              <a:rPr lang="en-US" baseline="0" dirty="0" smtClean="0"/>
              <a:t> in the Media. </a:t>
            </a:r>
          </a:p>
          <a:p>
            <a:r>
              <a:rPr lang="en-US" baseline="0" dirty="0" smtClean="0"/>
              <a:t>Here are several beautiful people shown on Magazine Covers, and one cover showing an angry looking person with the title MAD MAN. </a:t>
            </a:r>
          </a:p>
          <a:p>
            <a:r>
              <a:rPr lang="en-US" baseline="0" dirty="0" smtClean="0"/>
              <a:t>Take a wild guess which picture is the Christian, and which ones are homosexual.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6168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</a:t>
            </a:r>
            <a:r>
              <a:rPr lang="en-US" dirty="0" err="1" smtClean="0"/>
              <a:t>Animation:DONE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Though the Internet has many good things to offer, Internet</a:t>
            </a:r>
            <a:r>
              <a:rPr lang="en-US" baseline="0" dirty="0" smtClean="0"/>
              <a:t> Pornography is by far the worst.</a:t>
            </a:r>
          </a:p>
          <a:p>
            <a:r>
              <a:rPr lang="en-US" baseline="0" dirty="0" smtClean="0"/>
              <a:t>Pornography is a major stronghold of </a:t>
            </a:r>
            <a:r>
              <a:rPr lang="en-US" baseline="0" dirty="0" err="1" smtClean="0"/>
              <a:t>satan</a:t>
            </a:r>
            <a:r>
              <a:rPr lang="en-US" baseline="0" dirty="0" smtClean="0"/>
              <a:t> which has entrapped 100’s of Millions of people worldwide.</a:t>
            </a:r>
          </a:p>
          <a:p>
            <a:r>
              <a:rPr lang="en-US" baseline="0" dirty="0" smtClean="0"/>
              <a:t>It is ruined marriages, broken families, even addicted young kids.</a:t>
            </a:r>
          </a:p>
          <a:p>
            <a:r>
              <a:rPr lang="en-US" baseline="0" dirty="0" smtClean="0"/>
              <a:t>Christians need to be diligent in pushing back the darkness of Internet Pornography or we’ll loose this generation.</a:t>
            </a:r>
          </a:p>
          <a:p>
            <a:endParaRPr lang="en-US" baseline="0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12333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Now let’s move over to the Mountain of Education,</a:t>
            </a:r>
            <a:r>
              <a:rPr lang="en-US" baseline="0" dirty="0" smtClean="0"/>
              <a:t> and see what battles are waging there.</a:t>
            </a:r>
          </a:p>
          <a:p>
            <a:r>
              <a:rPr lang="en-US" baseline="0" dirty="0" smtClean="0"/>
              <a:t>This is a very important mountain, because it has tremendous influence on our future generations.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17332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Over the last half century we’ve seen a</a:t>
            </a:r>
            <a:r>
              <a:rPr lang="en-US" baseline="0" dirty="0" smtClean="0"/>
              <a:t> concerted effort to remove Judeo-Christian values out of our schools. </a:t>
            </a:r>
            <a:endParaRPr lang="en-US" dirty="0" smtClean="0"/>
          </a:p>
          <a:p>
            <a:r>
              <a:rPr lang="en-US" dirty="0" smtClean="0"/>
              <a:t>Removing of the Bible, Removing Prayer,</a:t>
            </a:r>
            <a:r>
              <a:rPr lang="en-US" baseline="0" dirty="0" smtClean="0"/>
              <a:t> Removing any mention of God, even removing the 10 commandments.</a:t>
            </a:r>
          </a:p>
          <a:p>
            <a:r>
              <a:rPr lang="en-US" dirty="0" smtClean="0"/>
              <a:t>And the </a:t>
            </a:r>
            <a:r>
              <a:rPr lang="en-US" baseline="0" dirty="0" smtClean="0"/>
              <a:t>reason people try to remove Christianity out of Education, is so that it can be replaced with an alternative worldview. </a:t>
            </a:r>
          </a:p>
          <a:p>
            <a:r>
              <a:rPr lang="en-US" baseline="0" dirty="0" smtClean="0"/>
              <a:t>One which is hostile to the Christian values.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5286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This hostility, that is present</a:t>
            </a:r>
            <a:r>
              <a:rPr lang="en-US" baseline="0" dirty="0" smtClean="0"/>
              <a:t> i</a:t>
            </a:r>
            <a:r>
              <a:rPr lang="en-US" dirty="0" smtClean="0"/>
              <a:t>n</a:t>
            </a:r>
            <a:r>
              <a:rPr lang="en-US" baseline="0" dirty="0" smtClean="0"/>
              <a:t> several schools and universities, has </a:t>
            </a:r>
          </a:p>
          <a:p>
            <a:r>
              <a:rPr lang="en-US" baseline="0" dirty="0" smtClean="0"/>
              <a:t>caused many students, who were not well grounded, to lose their faith in Christ.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38324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baseline="0" dirty="0" smtClean="0"/>
              <a:t>For this reason, many parents have chosen private schools or home schooling for their children.</a:t>
            </a:r>
          </a:p>
          <a:p>
            <a:r>
              <a:rPr lang="en-US" baseline="0" dirty="0" smtClean="0"/>
              <a:t>And the fight for School Choice, giving parents the option of where to send their kids, is an important step in reforming our schools.</a:t>
            </a:r>
          </a:p>
          <a:p>
            <a:endParaRPr lang="en-US" baseline="0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90133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As</a:t>
            </a:r>
            <a:r>
              <a:rPr lang="en-US" baseline="0" dirty="0" smtClean="0"/>
              <a:t> Christians, we need to keep praying for our schools, and getting involved in all aspect of education. </a:t>
            </a:r>
          </a:p>
          <a:p>
            <a:r>
              <a:rPr lang="en-US" baseline="0" dirty="0" smtClean="0"/>
              <a:t>So that our schools and universities can be places of enlightenment, morals, discipline and good educated, not ignorance or secular indoctrination.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75186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So in conclusion, we seen several different</a:t>
            </a:r>
            <a:r>
              <a:rPr lang="en-US" baseline="0" dirty="0" smtClean="0"/>
              <a:t> battles on various mountains of our culture.</a:t>
            </a:r>
          </a:p>
          <a:p>
            <a:r>
              <a:rPr lang="en-US" baseline="0" dirty="0" smtClean="0"/>
              <a:t>And I hope this has shown you that the struggle for our nation is fierce, </a:t>
            </a:r>
          </a:p>
          <a:p>
            <a:r>
              <a:rPr lang="en-US" baseline="0" dirty="0" smtClean="0"/>
              <a:t>and Christians always need to be diligent in fighting for our country, otherwise we’ll lose the 7 Mountains, </a:t>
            </a:r>
          </a:p>
          <a:p>
            <a:r>
              <a:rPr lang="en-US" baseline="0" dirty="0" smtClean="0"/>
              <a:t>and watch our nation fall into darkness.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84975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One of</a:t>
            </a:r>
            <a:r>
              <a:rPr lang="en-US" baseline="0" dirty="0" smtClean="0"/>
              <a:t> the reasons we have lost territory on several mountains is because of the Isolationist Mentality.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Which tells the Church to stay out of other aspects of society.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But Jesus said, you are the light of the world, if Christians aren’t bringing light to into the other mountains, then we’re failing our commission.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Matt 5:14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92497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Now let’s look at</a:t>
            </a:r>
            <a:r>
              <a:rPr lang="en-US" baseline="0" dirty="0" smtClean="0"/>
              <a:t> some Examples of Success.</a:t>
            </a:r>
          </a:p>
          <a:p>
            <a:r>
              <a:rPr lang="en-US" baseline="0" dirty="0" smtClean="0"/>
              <a:t>Where people, working outside of any Church, have successfully influenced their areas of the culture.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79781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The Passion of the Christ Film was a major hit,</a:t>
            </a:r>
            <a:r>
              <a:rPr lang="en-US" baseline="0" dirty="0" smtClean="0"/>
              <a:t> becoming the #1 R rated movie in US history and the highest grossing Non-English film of all time.</a:t>
            </a:r>
          </a:p>
          <a:p>
            <a:r>
              <a:rPr lang="en-US" baseline="0" dirty="0" smtClean="0"/>
              <a:t>Why?  Because 1 man, who wasn’t working for any ministry, was in the right place at the right time. And in making the film, he reached more people than a 1000 churches could reach.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7943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Here’s another example</a:t>
            </a:r>
            <a:r>
              <a:rPr lang="en-US" baseline="0" dirty="0" smtClean="0"/>
              <a:t>. </a:t>
            </a:r>
          </a:p>
          <a:p>
            <a:r>
              <a:rPr lang="en-US" baseline="0" dirty="0" smtClean="0"/>
              <a:t>Football player Tim </a:t>
            </a:r>
            <a:r>
              <a:rPr lang="en-US" baseline="0" dirty="0" err="1" smtClean="0"/>
              <a:t>Tebow</a:t>
            </a:r>
            <a:r>
              <a:rPr lang="en-US" baseline="0" dirty="0" smtClean="0"/>
              <a:t> simply writes a bible verse under his eyes.</a:t>
            </a:r>
          </a:p>
          <a:p>
            <a:r>
              <a:rPr lang="en-US" baseline="0" dirty="0" smtClean="0"/>
              <a:t>And after the game, Goggle reports 94 Million hits, of people who looked up that verse.</a:t>
            </a:r>
          </a:p>
          <a:p>
            <a:r>
              <a:rPr lang="en-US" baseline="0" dirty="0" smtClean="0"/>
              <a:t>Truly, Sports heroes can have a tremendous influence on a culture. </a:t>
            </a:r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63814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baseline="0" dirty="0" smtClean="0"/>
          </a:p>
          <a:p>
            <a:r>
              <a:rPr lang="en-US" baseline="0" dirty="0" smtClean="0"/>
              <a:t>As our final example, here’ is the story of OLMOS Prison, one of Argentina’s worst,</a:t>
            </a:r>
          </a:p>
          <a:p>
            <a:r>
              <a:rPr lang="en-US" baseline="0" dirty="0" smtClean="0"/>
              <a:t>And how just 1 man can make a big difference.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80004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Now let’s</a:t>
            </a:r>
            <a:r>
              <a:rPr lang="en-US" baseline="0" dirty="0" smtClean="0"/>
              <a:t> talk about Solutions and Strategies. </a:t>
            </a:r>
          </a:p>
          <a:p>
            <a:r>
              <a:rPr lang="en-US" baseline="0" dirty="0" smtClean="0"/>
              <a:t>What can you do, to make a difference?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661903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One solution is by voting with your money.  By</a:t>
            </a:r>
            <a:r>
              <a:rPr lang="en-US" baseline="0" dirty="0" smtClean="0"/>
              <a:t> giving preference to Godly business, people or institution,</a:t>
            </a:r>
          </a:p>
          <a:p>
            <a:r>
              <a:rPr lang="en-US" baseline="0" dirty="0" smtClean="0"/>
              <a:t>And not sponsoring or buying anything that promotes evil.</a:t>
            </a:r>
          </a:p>
          <a:p>
            <a:r>
              <a:rPr lang="en-US" baseline="0" dirty="0" smtClean="0"/>
              <a:t>In this way, markets will automatically adjust to where the money going.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615757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Another solution, is that which ever of the 7 mountain you</a:t>
            </a:r>
            <a:r>
              <a:rPr lang="en-US" baseline="0" dirty="0" smtClean="0"/>
              <a:t> are working on, no matter how dark it currently is, you strive to bring God’s light, God’s anointing, and God’s presence to your area.  And remember </a:t>
            </a:r>
            <a:r>
              <a:rPr lang="en-US" baseline="0" dirty="0" err="1" smtClean="0"/>
              <a:t>Galations</a:t>
            </a:r>
            <a:r>
              <a:rPr lang="en-US" baseline="0" dirty="0" smtClean="0"/>
              <a:t> 5:9 “it only takes a little yeast to work through the whole batch of dough”</a:t>
            </a:r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94577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Another Solution is the</a:t>
            </a:r>
            <a:r>
              <a:rPr lang="en-US" baseline="0" dirty="0" smtClean="0"/>
              <a:t> voting box. </a:t>
            </a:r>
            <a:endParaRPr lang="en-US" baseline="0" dirty="0"/>
          </a:p>
          <a:p>
            <a:r>
              <a:rPr lang="en-US" baseline="0" dirty="0" smtClean="0"/>
              <a:t>As the bible says in Proverbs 29:2.</a:t>
            </a:r>
          </a:p>
          <a:p>
            <a:r>
              <a:rPr lang="en-US" baseline="0" dirty="0" smtClean="0"/>
              <a:t>When the Righteous rule, the people rejoice.</a:t>
            </a:r>
          </a:p>
          <a:p>
            <a:r>
              <a:rPr lang="en-US" baseline="0" dirty="0" smtClean="0"/>
              <a:t>When the Wicked rule, the people mourn.</a:t>
            </a:r>
          </a:p>
          <a:p>
            <a:r>
              <a:rPr lang="en-US" baseline="0" dirty="0" smtClean="0"/>
              <a:t>Therefore it is very critical to both, Elect godly, spirit led people in to office,</a:t>
            </a:r>
          </a:p>
          <a:p>
            <a:r>
              <a:rPr lang="en-US" baseline="0" dirty="0" smtClean="0"/>
              <a:t>And voting the wicked out of power.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752181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Believe it or not, a key </a:t>
            </a:r>
            <a:r>
              <a:rPr lang="en-US" baseline="0" dirty="0" smtClean="0"/>
              <a:t>solution for many of the world’s problems is God’s Judgments. (Not wrath, but Judgment)</a:t>
            </a:r>
          </a:p>
          <a:p>
            <a:r>
              <a:rPr lang="en-US" dirty="0" smtClean="0"/>
              <a:t>One person said it like this, God’s Judgments</a:t>
            </a:r>
            <a:r>
              <a:rPr lang="en-US" baseline="0" dirty="0" smtClean="0"/>
              <a:t> are like a lawn mower, which cuts down the proud and lofty grass, but pulls up and straightens the meek and humble grass.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46121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When God’s judgments come,</a:t>
            </a:r>
            <a:r>
              <a:rPr lang="en-US" baseline="0" dirty="0" smtClean="0"/>
              <a:t> the wicked loose power and influence, (in other words, they go down the mountain) </a:t>
            </a:r>
          </a:p>
          <a:p>
            <a:r>
              <a:rPr lang="en-US" baseline="0" dirty="0" smtClean="0"/>
              <a:t>but also with God’s judgments the righteous are exalted, and move up the mountain.</a:t>
            </a:r>
          </a:p>
          <a:p>
            <a:r>
              <a:rPr lang="en-US" baseline="0" dirty="0" smtClean="0"/>
              <a:t>In this way, the high places are captured by the Lord, and the enemy is driven out.</a:t>
            </a:r>
          </a:p>
          <a:p>
            <a:r>
              <a:rPr lang="en-US" baseline="0" dirty="0" smtClean="0"/>
              <a:t>So praying for God’s judgments in an area, is not something to be feared and avoided, but something to be welcomed.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742930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Content: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The bible says that the Tongue has the power of life and death. </a:t>
            </a:r>
          </a:p>
          <a:p>
            <a:r>
              <a:rPr lang="en-US" dirty="0" smtClean="0"/>
              <a:t>So</a:t>
            </a:r>
            <a:r>
              <a:rPr lang="en-US" baseline="0" dirty="0" smtClean="0"/>
              <a:t> we must use our tongue to bless the things of God’s Kingdom, and against </a:t>
            </a:r>
            <a:r>
              <a:rPr lang="en-US" baseline="0" dirty="0" err="1" smtClean="0"/>
              <a:t>satans</a:t>
            </a:r>
            <a:r>
              <a:rPr lang="en-US" baseline="0" dirty="0" smtClean="0"/>
              <a:t> kingdom.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321981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</a:t>
            </a:r>
            <a:r>
              <a:rPr lang="en-US" dirty="0" err="1" smtClean="0"/>
              <a:t>Content:DONE</a:t>
            </a:r>
            <a:r>
              <a:rPr lang="en-US" dirty="0" smtClean="0"/>
              <a:t>     </a:t>
            </a:r>
            <a:r>
              <a:rPr lang="en-US" dirty="0" err="1" smtClean="0"/>
              <a:t>Audio:DONE</a:t>
            </a:r>
            <a:r>
              <a:rPr lang="en-US" dirty="0" smtClean="0"/>
              <a:t>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For me, this means that if I’m go past a business that I believe is harmful</a:t>
            </a:r>
            <a:r>
              <a:rPr lang="en-US" baseline="0" dirty="0" smtClean="0"/>
              <a:t> to the community, like a strip club, or a prostitution house, </a:t>
            </a:r>
          </a:p>
          <a:p>
            <a:r>
              <a:rPr lang="en-US" baseline="0" dirty="0" smtClean="0"/>
              <a:t>I will make prophetic declarations against it.</a:t>
            </a:r>
          </a:p>
          <a:p>
            <a:r>
              <a:rPr lang="en-US" baseline="0" dirty="0" smtClean="0"/>
              <a:t>For Example, I declare that this place shall go out of business and be removed. May nobody solicit this business. I declare that the employees will get saved and change careers. In Jesus Name.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7087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Content: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But if I’m passing a place that I believe is a Godly</a:t>
            </a:r>
            <a:r>
              <a:rPr lang="en-US" baseline="0" dirty="0" smtClean="0"/>
              <a:t> institution, benefiting the community,</a:t>
            </a:r>
            <a:endParaRPr lang="en-US" dirty="0" smtClean="0"/>
          </a:p>
          <a:p>
            <a:r>
              <a:rPr lang="en-US" dirty="0" smtClean="0"/>
              <a:t>I will pronounce</a:t>
            </a:r>
            <a:r>
              <a:rPr lang="en-US" baseline="0" dirty="0" smtClean="0"/>
              <a:t> a blessing over it. </a:t>
            </a:r>
          </a:p>
          <a:p>
            <a:r>
              <a:rPr lang="en-US" baseline="0" dirty="0" smtClean="0"/>
              <a:t>May the Lord bless and protect this institution, May it be fruitful and successful, </a:t>
            </a:r>
          </a:p>
          <a:p>
            <a:r>
              <a:rPr lang="en-US" baseline="0" dirty="0" smtClean="0"/>
              <a:t>May the will of the Lord be accomplished here. In Jesus Name.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19645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Content: DONE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So once again,</a:t>
            </a:r>
            <a:r>
              <a:rPr lang="en-US" baseline="0" dirty="0" smtClean="0"/>
              <a:t> here are the 5 strategies we’ve covered for influencing the 7 Mountains. </a:t>
            </a:r>
          </a:p>
          <a:p>
            <a:r>
              <a:rPr lang="en-US" dirty="0" smtClean="0"/>
              <a:t>1  Voting with your Money</a:t>
            </a:r>
          </a:p>
          <a:p>
            <a:r>
              <a:rPr lang="en-US" dirty="0" smtClean="0"/>
              <a:t>2  Voting at the Ballot Box</a:t>
            </a:r>
          </a:p>
          <a:p>
            <a:r>
              <a:rPr lang="en-US" dirty="0" smtClean="0"/>
              <a:t>3  Bringing God’s Presence</a:t>
            </a:r>
            <a:r>
              <a:rPr lang="en-US" baseline="0" dirty="0" smtClean="0"/>
              <a:t> into your area.</a:t>
            </a:r>
            <a:endParaRPr lang="en-US" dirty="0" smtClean="0"/>
          </a:p>
          <a:p>
            <a:r>
              <a:rPr lang="en-US" dirty="0" smtClean="0"/>
              <a:t>4  Praying for God’s Judgments.</a:t>
            </a:r>
          </a:p>
          <a:p>
            <a:r>
              <a:rPr lang="en-US" dirty="0" smtClean="0"/>
              <a:t>5  Pronouncing Prophetic  </a:t>
            </a:r>
          </a:p>
          <a:p>
            <a:r>
              <a:rPr lang="en-US" dirty="0" smtClean="0"/>
              <a:t>  Declarations and Blessings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130185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[ Content:     Audio:    </a:t>
            </a:r>
            <a:r>
              <a:rPr lang="en-US" dirty="0" err="1" smtClean="0"/>
              <a:t>Animation:NOT</a:t>
            </a:r>
            <a:r>
              <a:rPr lang="en-US" dirty="0" smtClean="0"/>
              <a:t> ]</a:t>
            </a:r>
          </a:p>
          <a:p>
            <a:endParaRPr lang="en-US" dirty="0" smtClean="0"/>
          </a:p>
          <a:p>
            <a:r>
              <a:rPr lang="en-US" dirty="0" smtClean="0"/>
              <a:t>In this way we can reclaim</a:t>
            </a:r>
            <a:r>
              <a:rPr lang="en-US" baseline="0" dirty="0" smtClean="0"/>
              <a:t> the 7 mountains, and bring our nation back to God.</a:t>
            </a:r>
          </a:p>
          <a:p>
            <a:r>
              <a:rPr lang="en-US" dirty="0" smtClean="0"/>
              <a:t>Thank</a:t>
            </a:r>
            <a:r>
              <a:rPr lang="en-US" baseline="0" dirty="0" smtClean="0"/>
              <a:t> you for listening, and </a:t>
            </a:r>
          </a:p>
          <a:p>
            <a:r>
              <a:rPr lang="en-US" dirty="0" smtClean="0"/>
              <a:t>I hope you enjoyed this video presentation of the 7 Mountains.</a:t>
            </a:r>
          </a:p>
          <a:p>
            <a:r>
              <a:rPr lang="en-US" baseline="0" dirty="0" smtClean="0"/>
              <a:t>And now I’ll leave you with some discussion questions, to see what your part is, in this Cultural War.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400910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C0997B-E174-40CC-9409-CAD6282ABEA6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238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681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4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316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529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293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596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925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763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87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616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793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C422F-EC80-4BBB-9FF1-4EE6A0CDB919}" type="datetimeFigureOut">
              <a:rPr lang="en-US" smtClean="0"/>
              <a:t>5/30/2015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1452A-4425-4A7A-8FC8-42BAA14E0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899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jpeg"/><Relationship Id="rId3" Type="http://schemas.openxmlformats.org/officeDocument/2006/relationships/image" Target="../media/image34.emf"/><Relationship Id="rId7" Type="http://schemas.openxmlformats.org/officeDocument/2006/relationships/image" Target="../media/image38.png"/><Relationship Id="rId12" Type="http://schemas.openxmlformats.org/officeDocument/2006/relationships/image" Target="../media/image4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image" Target="../media/image42.jpeg"/><Relationship Id="rId5" Type="http://schemas.openxmlformats.org/officeDocument/2006/relationships/image" Target="../media/image36.jpeg"/><Relationship Id="rId10" Type="http://schemas.openxmlformats.org/officeDocument/2006/relationships/image" Target="../media/image41.jpe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35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5.png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4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35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jpeg"/><Relationship Id="rId5" Type="http://schemas.openxmlformats.org/officeDocument/2006/relationships/image" Target="../media/image62.png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35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75.png"/><Relationship Id="rId5" Type="http://schemas.openxmlformats.org/officeDocument/2006/relationships/image" Target="../media/image70.png"/><Relationship Id="rId10" Type="http://schemas.openxmlformats.org/officeDocument/2006/relationships/image" Target="../media/image74.png"/><Relationship Id="rId4" Type="http://schemas.openxmlformats.org/officeDocument/2006/relationships/image" Target="../media/image45.png"/><Relationship Id="rId9" Type="http://schemas.openxmlformats.org/officeDocument/2006/relationships/image" Target="../media/image7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76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image" Target="../media/image45.png"/><Relationship Id="rId4" Type="http://schemas.openxmlformats.org/officeDocument/2006/relationships/image" Target="../media/image35.png"/><Relationship Id="rId9" Type="http://schemas.openxmlformats.org/officeDocument/2006/relationships/image" Target="../media/image7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jpeg"/><Relationship Id="rId13" Type="http://schemas.openxmlformats.org/officeDocument/2006/relationships/image" Target="../media/image87.jpeg"/><Relationship Id="rId3" Type="http://schemas.openxmlformats.org/officeDocument/2006/relationships/image" Target="../media/image35.png"/><Relationship Id="rId7" Type="http://schemas.openxmlformats.org/officeDocument/2006/relationships/image" Target="../media/image81.jpeg"/><Relationship Id="rId12" Type="http://schemas.openxmlformats.org/officeDocument/2006/relationships/image" Target="../media/image86.jpeg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gif"/><Relationship Id="rId11" Type="http://schemas.openxmlformats.org/officeDocument/2006/relationships/image" Target="../media/image85.png"/><Relationship Id="rId5" Type="http://schemas.openxmlformats.org/officeDocument/2006/relationships/image" Target="../media/image72.png"/><Relationship Id="rId15" Type="http://schemas.openxmlformats.org/officeDocument/2006/relationships/image" Target="../media/image89.png"/><Relationship Id="rId10" Type="http://schemas.openxmlformats.org/officeDocument/2006/relationships/image" Target="../media/image84.jpeg"/><Relationship Id="rId4" Type="http://schemas.openxmlformats.org/officeDocument/2006/relationships/image" Target="../media/image45.png"/><Relationship Id="rId9" Type="http://schemas.openxmlformats.org/officeDocument/2006/relationships/image" Target="../media/image83.png"/><Relationship Id="rId14" Type="http://schemas.openxmlformats.org/officeDocument/2006/relationships/image" Target="../media/image88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13" Type="http://schemas.openxmlformats.org/officeDocument/2006/relationships/image" Target="../media/image97.gif"/><Relationship Id="rId3" Type="http://schemas.openxmlformats.org/officeDocument/2006/relationships/image" Target="../media/image35.png"/><Relationship Id="rId7" Type="http://schemas.openxmlformats.org/officeDocument/2006/relationships/image" Target="../media/image91.png"/><Relationship Id="rId12" Type="http://schemas.openxmlformats.org/officeDocument/2006/relationships/image" Target="../media/image96.jpeg"/><Relationship Id="rId17" Type="http://schemas.openxmlformats.org/officeDocument/2006/relationships/image" Target="../media/image101.pn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11" Type="http://schemas.openxmlformats.org/officeDocument/2006/relationships/image" Target="../media/image95.jpeg"/><Relationship Id="rId5" Type="http://schemas.openxmlformats.org/officeDocument/2006/relationships/image" Target="../media/image72.png"/><Relationship Id="rId15" Type="http://schemas.openxmlformats.org/officeDocument/2006/relationships/image" Target="../media/image99.jpeg"/><Relationship Id="rId10" Type="http://schemas.openxmlformats.org/officeDocument/2006/relationships/image" Target="../media/image94.jpeg"/><Relationship Id="rId4" Type="http://schemas.openxmlformats.org/officeDocument/2006/relationships/image" Target="../media/image45.png"/><Relationship Id="rId9" Type="http://schemas.openxmlformats.org/officeDocument/2006/relationships/image" Target="../media/image93.jpeg"/><Relationship Id="rId14" Type="http://schemas.openxmlformats.org/officeDocument/2006/relationships/image" Target="../media/image9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10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jpeg"/><Relationship Id="rId13" Type="http://schemas.openxmlformats.org/officeDocument/2006/relationships/image" Target="../media/image113.png"/><Relationship Id="rId3" Type="http://schemas.openxmlformats.org/officeDocument/2006/relationships/image" Target="../media/image1.jpeg"/><Relationship Id="rId7" Type="http://schemas.openxmlformats.org/officeDocument/2006/relationships/image" Target="../media/image105.png"/><Relationship Id="rId12" Type="http://schemas.openxmlformats.org/officeDocument/2006/relationships/image" Target="../media/image1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png"/><Relationship Id="rId11" Type="http://schemas.openxmlformats.org/officeDocument/2006/relationships/image" Target="../media/image111.jpeg"/><Relationship Id="rId5" Type="http://schemas.openxmlformats.org/officeDocument/2006/relationships/image" Target="../media/image107.png"/><Relationship Id="rId10" Type="http://schemas.openxmlformats.org/officeDocument/2006/relationships/image" Target="../media/image110.png"/><Relationship Id="rId4" Type="http://schemas.openxmlformats.org/officeDocument/2006/relationships/image" Target="../media/image106.jpeg"/><Relationship Id="rId9" Type="http://schemas.openxmlformats.org/officeDocument/2006/relationships/image" Target="../media/image109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jpeg"/><Relationship Id="rId3" Type="http://schemas.openxmlformats.org/officeDocument/2006/relationships/image" Target="../media/image35.png"/><Relationship Id="rId7" Type="http://schemas.openxmlformats.org/officeDocument/2006/relationships/image" Target="../media/image11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5.jpeg"/><Relationship Id="rId11" Type="http://schemas.openxmlformats.org/officeDocument/2006/relationships/image" Target="../media/image120.jpeg"/><Relationship Id="rId5" Type="http://schemas.openxmlformats.org/officeDocument/2006/relationships/image" Target="../media/image114.jpeg"/><Relationship Id="rId10" Type="http://schemas.openxmlformats.org/officeDocument/2006/relationships/image" Target="../media/image119.png"/><Relationship Id="rId4" Type="http://schemas.openxmlformats.org/officeDocument/2006/relationships/image" Target="../media/image45.png"/><Relationship Id="rId9" Type="http://schemas.openxmlformats.org/officeDocument/2006/relationships/image" Target="../media/image118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png"/><Relationship Id="rId3" Type="http://schemas.openxmlformats.org/officeDocument/2006/relationships/image" Target="../media/image35.png"/><Relationship Id="rId7" Type="http://schemas.openxmlformats.org/officeDocument/2006/relationships/image" Target="../media/image12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11" Type="http://schemas.openxmlformats.org/officeDocument/2006/relationships/image" Target="../media/image119.png"/><Relationship Id="rId5" Type="http://schemas.openxmlformats.org/officeDocument/2006/relationships/image" Target="../media/image121.png"/><Relationship Id="rId10" Type="http://schemas.openxmlformats.org/officeDocument/2006/relationships/image" Target="../media/image126.png"/><Relationship Id="rId4" Type="http://schemas.openxmlformats.org/officeDocument/2006/relationships/image" Target="../media/image45.png"/><Relationship Id="rId9" Type="http://schemas.openxmlformats.org/officeDocument/2006/relationships/image" Target="../media/image12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8.png"/><Relationship Id="rId4" Type="http://schemas.openxmlformats.org/officeDocument/2006/relationships/image" Target="../media/image12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1.jpeg"/><Relationship Id="rId5" Type="http://schemas.openxmlformats.org/officeDocument/2006/relationships/image" Target="../media/image130.jpeg"/><Relationship Id="rId4" Type="http://schemas.openxmlformats.org/officeDocument/2006/relationships/image" Target="../media/image12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5.png"/><Relationship Id="rId5" Type="http://schemas.openxmlformats.org/officeDocument/2006/relationships/image" Target="../media/image134.png"/><Relationship Id="rId4" Type="http://schemas.openxmlformats.org/officeDocument/2006/relationships/image" Target="../media/image13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7.jpeg"/><Relationship Id="rId4" Type="http://schemas.openxmlformats.org/officeDocument/2006/relationships/image" Target="../media/image13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0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png"/><Relationship Id="rId3" Type="http://schemas.openxmlformats.org/officeDocument/2006/relationships/image" Target="../media/image35.png"/><Relationship Id="rId7" Type="http://schemas.openxmlformats.org/officeDocument/2006/relationships/image" Target="../media/image14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png"/><Relationship Id="rId5" Type="http://schemas.openxmlformats.org/officeDocument/2006/relationships/image" Target="../media/image141.png"/><Relationship Id="rId10" Type="http://schemas.openxmlformats.org/officeDocument/2006/relationships/image" Target="../media/image145.png"/><Relationship Id="rId4" Type="http://schemas.openxmlformats.org/officeDocument/2006/relationships/image" Target="../media/image45.png"/><Relationship Id="rId9" Type="http://schemas.openxmlformats.org/officeDocument/2006/relationships/image" Target="../media/image144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jpeg"/><Relationship Id="rId13" Type="http://schemas.openxmlformats.org/officeDocument/2006/relationships/image" Target="../media/image153.jpeg"/><Relationship Id="rId3" Type="http://schemas.openxmlformats.org/officeDocument/2006/relationships/image" Target="../media/image35.png"/><Relationship Id="rId7" Type="http://schemas.microsoft.com/office/2007/relationships/hdphoto" Target="../media/hdphoto3.wdp"/><Relationship Id="rId12" Type="http://schemas.openxmlformats.org/officeDocument/2006/relationships/image" Target="../media/image152.jpeg"/><Relationship Id="rId2" Type="http://schemas.openxmlformats.org/officeDocument/2006/relationships/notesSlide" Target="../notesSlides/notesSlide32.xml"/><Relationship Id="rId16" Type="http://schemas.openxmlformats.org/officeDocument/2006/relationships/image" Target="../media/image15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7.png"/><Relationship Id="rId11" Type="http://schemas.openxmlformats.org/officeDocument/2006/relationships/image" Target="../media/image151.png"/><Relationship Id="rId5" Type="http://schemas.openxmlformats.org/officeDocument/2006/relationships/image" Target="../media/image146.png"/><Relationship Id="rId15" Type="http://schemas.openxmlformats.org/officeDocument/2006/relationships/image" Target="../media/image155.jpeg"/><Relationship Id="rId10" Type="http://schemas.openxmlformats.org/officeDocument/2006/relationships/image" Target="../media/image150.jpeg"/><Relationship Id="rId4" Type="http://schemas.openxmlformats.org/officeDocument/2006/relationships/image" Target="../media/image45.png"/><Relationship Id="rId9" Type="http://schemas.openxmlformats.org/officeDocument/2006/relationships/image" Target="../media/image149.jpeg"/><Relationship Id="rId14" Type="http://schemas.openxmlformats.org/officeDocument/2006/relationships/image" Target="../media/image154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png"/><Relationship Id="rId3" Type="http://schemas.openxmlformats.org/officeDocument/2006/relationships/image" Target="../media/image35.png"/><Relationship Id="rId7" Type="http://schemas.openxmlformats.org/officeDocument/2006/relationships/image" Target="../media/image159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8.png"/><Relationship Id="rId5" Type="http://schemas.openxmlformats.org/officeDocument/2006/relationships/image" Target="../media/image157.png"/><Relationship Id="rId4" Type="http://schemas.openxmlformats.org/officeDocument/2006/relationships/image" Target="../media/image45.png"/><Relationship Id="rId9" Type="http://schemas.openxmlformats.org/officeDocument/2006/relationships/image" Target="../media/image161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jpeg"/><Relationship Id="rId3" Type="http://schemas.openxmlformats.org/officeDocument/2006/relationships/image" Target="../media/image35.png"/><Relationship Id="rId7" Type="http://schemas.openxmlformats.org/officeDocument/2006/relationships/image" Target="../media/image164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3.jpeg"/><Relationship Id="rId11" Type="http://schemas.openxmlformats.org/officeDocument/2006/relationships/image" Target="../media/image168.png"/><Relationship Id="rId5" Type="http://schemas.openxmlformats.org/officeDocument/2006/relationships/image" Target="../media/image162.jpeg"/><Relationship Id="rId10" Type="http://schemas.openxmlformats.org/officeDocument/2006/relationships/image" Target="../media/image167.jpeg"/><Relationship Id="rId4" Type="http://schemas.openxmlformats.org/officeDocument/2006/relationships/image" Target="../media/image45.png"/><Relationship Id="rId9" Type="http://schemas.openxmlformats.org/officeDocument/2006/relationships/image" Target="../media/image166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2.jpeg"/><Relationship Id="rId13" Type="http://schemas.openxmlformats.org/officeDocument/2006/relationships/image" Target="../media/image177.jpeg"/><Relationship Id="rId3" Type="http://schemas.openxmlformats.org/officeDocument/2006/relationships/image" Target="../media/image35.png"/><Relationship Id="rId7" Type="http://schemas.openxmlformats.org/officeDocument/2006/relationships/image" Target="../media/image171.jpg"/><Relationship Id="rId12" Type="http://schemas.openxmlformats.org/officeDocument/2006/relationships/image" Target="../media/image17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0.jpeg"/><Relationship Id="rId11" Type="http://schemas.openxmlformats.org/officeDocument/2006/relationships/image" Target="../media/image175.jpeg"/><Relationship Id="rId5" Type="http://schemas.openxmlformats.org/officeDocument/2006/relationships/image" Target="../media/image169.jpeg"/><Relationship Id="rId10" Type="http://schemas.openxmlformats.org/officeDocument/2006/relationships/image" Target="../media/image174.jpeg"/><Relationship Id="rId4" Type="http://schemas.openxmlformats.org/officeDocument/2006/relationships/image" Target="../media/image45.png"/><Relationship Id="rId9" Type="http://schemas.openxmlformats.org/officeDocument/2006/relationships/image" Target="../media/image173.jpeg"/><Relationship Id="rId14" Type="http://schemas.openxmlformats.org/officeDocument/2006/relationships/image" Target="../media/image178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jpeg"/><Relationship Id="rId3" Type="http://schemas.openxmlformats.org/officeDocument/2006/relationships/image" Target="../media/image35.png"/><Relationship Id="rId7" Type="http://schemas.openxmlformats.org/officeDocument/2006/relationships/image" Target="../media/image18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0.png"/><Relationship Id="rId5" Type="http://schemas.openxmlformats.org/officeDocument/2006/relationships/image" Target="../media/image179.jpeg"/><Relationship Id="rId10" Type="http://schemas.openxmlformats.org/officeDocument/2006/relationships/image" Target="../media/image184.png"/><Relationship Id="rId4" Type="http://schemas.openxmlformats.org/officeDocument/2006/relationships/image" Target="../media/image45.png"/><Relationship Id="rId9" Type="http://schemas.openxmlformats.org/officeDocument/2006/relationships/image" Target="../media/image183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8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1.png"/><Relationship Id="rId3" Type="http://schemas.openxmlformats.org/officeDocument/2006/relationships/image" Target="../media/image186.jpg"/><Relationship Id="rId7" Type="http://schemas.openxmlformats.org/officeDocument/2006/relationships/image" Target="../media/image19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9.jpeg"/><Relationship Id="rId11" Type="http://schemas.openxmlformats.org/officeDocument/2006/relationships/image" Target="../media/image194.jpeg"/><Relationship Id="rId5" Type="http://schemas.openxmlformats.org/officeDocument/2006/relationships/image" Target="../media/image188.png"/><Relationship Id="rId10" Type="http://schemas.openxmlformats.org/officeDocument/2006/relationships/image" Target="../media/image193.png"/><Relationship Id="rId4" Type="http://schemas.openxmlformats.org/officeDocument/2006/relationships/image" Target="../media/image187.jpeg"/><Relationship Id="rId9" Type="http://schemas.openxmlformats.org/officeDocument/2006/relationships/image" Target="../media/image19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png"/><Relationship Id="rId13" Type="http://schemas.openxmlformats.org/officeDocument/2006/relationships/image" Target="../media/image200.png"/><Relationship Id="rId3" Type="http://schemas.openxmlformats.org/officeDocument/2006/relationships/image" Target="../media/image186.jpg"/><Relationship Id="rId7" Type="http://schemas.openxmlformats.org/officeDocument/2006/relationships/image" Target="../media/image190.png"/><Relationship Id="rId12" Type="http://schemas.openxmlformats.org/officeDocument/2006/relationships/image" Target="../media/image19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5.jpg"/><Relationship Id="rId11" Type="http://schemas.openxmlformats.org/officeDocument/2006/relationships/image" Target="../media/image191.png"/><Relationship Id="rId5" Type="http://schemas.openxmlformats.org/officeDocument/2006/relationships/image" Target="../media/image188.png"/><Relationship Id="rId15" Type="http://schemas.openxmlformats.org/officeDocument/2006/relationships/image" Target="../media/image202.jpeg"/><Relationship Id="rId10" Type="http://schemas.openxmlformats.org/officeDocument/2006/relationships/image" Target="../media/image198.jpeg"/><Relationship Id="rId4" Type="http://schemas.openxmlformats.org/officeDocument/2006/relationships/image" Target="../media/image187.jpeg"/><Relationship Id="rId9" Type="http://schemas.openxmlformats.org/officeDocument/2006/relationships/image" Target="../media/image197.jpeg"/><Relationship Id="rId14" Type="http://schemas.openxmlformats.org/officeDocument/2006/relationships/image" Target="../media/image201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jpeg"/><Relationship Id="rId3" Type="http://schemas.openxmlformats.org/officeDocument/2006/relationships/image" Target="../media/image186.jpg"/><Relationship Id="rId7" Type="http://schemas.openxmlformats.org/officeDocument/2006/relationships/image" Target="../media/image20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3.png"/><Relationship Id="rId5" Type="http://schemas.openxmlformats.org/officeDocument/2006/relationships/image" Target="../media/image188.png"/><Relationship Id="rId10" Type="http://schemas.openxmlformats.org/officeDocument/2006/relationships/image" Target="../media/image207.jpeg"/><Relationship Id="rId4" Type="http://schemas.openxmlformats.org/officeDocument/2006/relationships/image" Target="../media/image187.jpeg"/><Relationship Id="rId9" Type="http://schemas.openxmlformats.org/officeDocument/2006/relationships/image" Target="../media/image20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9.jpeg"/><Relationship Id="rId5" Type="http://schemas.openxmlformats.org/officeDocument/2006/relationships/image" Target="../media/image12.png"/><Relationship Id="rId4" Type="http://schemas.openxmlformats.org/officeDocument/2006/relationships/image" Target="../media/image20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5.jpeg"/><Relationship Id="rId13" Type="http://schemas.openxmlformats.org/officeDocument/2006/relationships/image" Target="../media/image220.png"/><Relationship Id="rId18" Type="http://schemas.openxmlformats.org/officeDocument/2006/relationships/image" Target="../media/image225.jpeg"/><Relationship Id="rId26" Type="http://schemas.openxmlformats.org/officeDocument/2006/relationships/image" Target="../media/image233.png"/><Relationship Id="rId3" Type="http://schemas.openxmlformats.org/officeDocument/2006/relationships/image" Target="../media/image210.jpeg"/><Relationship Id="rId21" Type="http://schemas.openxmlformats.org/officeDocument/2006/relationships/image" Target="../media/image228.png"/><Relationship Id="rId7" Type="http://schemas.openxmlformats.org/officeDocument/2006/relationships/image" Target="../media/image214.png"/><Relationship Id="rId12" Type="http://schemas.openxmlformats.org/officeDocument/2006/relationships/image" Target="../media/image219.png"/><Relationship Id="rId17" Type="http://schemas.openxmlformats.org/officeDocument/2006/relationships/image" Target="../media/image224.jpeg"/><Relationship Id="rId25" Type="http://schemas.openxmlformats.org/officeDocument/2006/relationships/image" Target="../media/image232.png"/><Relationship Id="rId2" Type="http://schemas.openxmlformats.org/officeDocument/2006/relationships/notesSlide" Target="../notesSlides/notesSlide42.xml"/><Relationship Id="rId16" Type="http://schemas.openxmlformats.org/officeDocument/2006/relationships/image" Target="../media/image223.jpeg"/><Relationship Id="rId20" Type="http://schemas.openxmlformats.org/officeDocument/2006/relationships/image" Target="../media/image2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3.png"/><Relationship Id="rId11" Type="http://schemas.openxmlformats.org/officeDocument/2006/relationships/image" Target="../media/image218.jpeg"/><Relationship Id="rId24" Type="http://schemas.openxmlformats.org/officeDocument/2006/relationships/image" Target="../media/image231.png"/><Relationship Id="rId5" Type="http://schemas.openxmlformats.org/officeDocument/2006/relationships/image" Target="../media/image212.jpeg"/><Relationship Id="rId15" Type="http://schemas.openxmlformats.org/officeDocument/2006/relationships/image" Target="../media/image222.jpeg"/><Relationship Id="rId23" Type="http://schemas.openxmlformats.org/officeDocument/2006/relationships/image" Target="../media/image230.jpeg"/><Relationship Id="rId28" Type="http://schemas.openxmlformats.org/officeDocument/2006/relationships/image" Target="../media/image235.png"/><Relationship Id="rId10" Type="http://schemas.openxmlformats.org/officeDocument/2006/relationships/image" Target="../media/image217.jpeg"/><Relationship Id="rId19" Type="http://schemas.openxmlformats.org/officeDocument/2006/relationships/image" Target="../media/image226.jpeg"/><Relationship Id="rId4" Type="http://schemas.openxmlformats.org/officeDocument/2006/relationships/image" Target="../media/image211.png"/><Relationship Id="rId9" Type="http://schemas.openxmlformats.org/officeDocument/2006/relationships/image" Target="../media/image216.jpeg"/><Relationship Id="rId14" Type="http://schemas.openxmlformats.org/officeDocument/2006/relationships/image" Target="../media/image221.png"/><Relationship Id="rId22" Type="http://schemas.openxmlformats.org/officeDocument/2006/relationships/image" Target="../media/image229.png"/><Relationship Id="rId27" Type="http://schemas.openxmlformats.org/officeDocument/2006/relationships/image" Target="../media/image23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7.jpeg"/><Relationship Id="rId4" Type="http://schemas.openxmlformats.org/officeDocument/2006/relationships/image" Target="../media/image19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1.jpeg"/><Relationship Id="rId13" Type="http://schemas.openxmlformats.org/officeDocument/2006/relationships/image" Target="../media/image246.png"/><Relationship Id="rId3" Type="http://schemas.openxmlformats.org/officeDocument/2006/relationships/image" Target="../media/image236.jpg"/><Relationship Id="rId7" Type="http://schemas.openxmlformats.org/officeDocument/2006/relationships/image" Target="../media/image240.jpeg"/><Relationship Id="rId12" Type="http://schemas.openxmlformats.org/officeDocument/2006/relationships/image" Target="../media/image24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9.jpeg"/><Relationship Id="rId11" Type="http://schemas.openxmlformats.org/officeDocument/2006/relationships/image" Target="../media/image244.jpeg"/><Relationship Id="rId5" Type="http://schemas.openxmlformats.org/officeDocument/2006/relationships/image" Target="../media/image238.jpeg"/><Relationship Id="rId10" Type="http://schemas.openxmlformats.org/officeDocument/2006/relationships/image" Target="../media/image243.jpeg"/><Relationship Id="rId4" Type="http://schemas.openxmlformats.org/officeDocument/2006/relationships/image" Target="../media/image19.png"/><Relationship Id="rId9" Type="http://schemas.openxmlformats.org/officeDocument/2006/relationships/image" Target="../media/image24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8.jpeg"/><Relationship Id="rId4" Type="http://schemas.openxmlformats.org/officeDocument/2006/relationships/image" Target="../media/image19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2.jpeg"/><Relationship Id="rId3" Type="http://schemas.openxmlformats.org/officeDocument/2006/relationships/image" Target="../media/image236.jpg"/><Relationship Id="rId7" Type="http://schemas.openxmlformats.org/officeDocument/2006/relationships/image" Target="../media/image251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0.jpeg"/><Relationship Id="rId5" Type="http://schemas.openxmlformats.org/officeDocument/2006/relationships/image" Target="../media/image249.jpeg"/><Relationship Id="rId10" Type="http://schemas.openxmlformats.org/officeDocument/2006/relationships/image" Target="../media/image254.jpeg"/><Relationship Id="rId4" Type="http://schemas.openxmlformats.org/officeDocument/2006/relationships/image" Target="../media/image19.png"/><Relationship Id="rId9" Type="http://schemas.openxmlformats.org/officeDocument/2006/relationships/image" Target="../media/image253.jpe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55.jpeg"/><Relationship Id="rId12" Type="http://schemas.openxmlformats.org/officeDocument/2006/relationships/image" Target="../media/image260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9.png"/><Relationship Id="rId11" Type="http://schemas.openxmlformats.org/officeDocument/2006/relationships/image" Target="../media/image259.jpeg"/><Relationship Id="rId5" Type="http://schemas.openxmlformats.org/officeDocument/2006/relationships/image" Target="../media/image236.jpg"/><Relationship Id="rId10" Type="http://schemas.openxmlformats.org/officeDocument/2006/relationships/image" Target="../media/image258.jpeg"/><Relationship Id="rId4" Type="http://schemas.openxmlformats.org/officeDocument/2006/relationships/notesSlide" Target="../notesSlides/notesSlide47.xml"/><Relationship Id="rId9" Type="http://schemas.openxmlformats.org/officeDocument/2006/relationships/image" Target="../media/image257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3.png"/><Relationship Id="rId5" Type="http://schemas.openxmlformats.org/officeDocument/2006/relationships/image" Target="../media/image262.png"/><Relationship Id="rId4" Type="http://schemas.openxmlformats.org/officeDocument/2006/relationships/image" Target="../media/image261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9.png"/><Relationship Id="rId13" Type="http://schemas.openxmlformats.org/officeDocument/2006/relationships/image" Target="../media/image274.png"/><Relationship Id="rId18" Type="http://schemas.openxmlformats.org/officeDocument/2006/relationships/image" Target="../media/image279.jpeg"/><Relationship Id="rId3" Type="http://schemas.openxmlformats.org/officeDocument/2006/relationships/image" Target="../media/image264.jpeg"/><Relationship Id="rId7" Type="http://schemas.openxmlformats.org/officeDocument/2006/relationships/image" Target="../media/image268.png"/><Relationship Id="rId12" Type="http://schemas.openxmlformats.org/officeDocument/2006/relationships/image" Target="../media/image273.png"/><Relationship Id="rId17" Type="http://schemas.openxmlformats.org/officeDocument/2006/relationships/image" Target="../media/image278.jpeg"/><Relationship Id="rId2" Type="http://schemas.openxmlformats.org/officeDocument/2006/relationships/notesSlide" Target="../notesSlides/notesSlide49.xml"/><Relationship Id="rId16" Type="http://schemas.openxmlformats.org/officeDocument/2006/relationships/image" Target="../media/image27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7.png"/><Relationship Id="rId11" Type="http://schemas.openxmlformats.org/officeDocument/2006/relationships/image" Target="../media/image272.png"/><Relationship Id="rId5" Type="http://schemas.openxmlformats.org/officeDocument/2006/relationships/image" Target="../media/image266.png"/><Relationship Id="rId15" Type="http://schemas.openxmlformats.org/officeDocument/2006/relationships/image" Target="../media/image276.png"/><Relationship Id="rId10" Type="http://schemas.openxmlformats.org/officeDocument/2006/relationships/image" Target="../media/image271.png"/><Relationship Id="rId4" Type="http://schemas.openxmlformats.org/officeDocument/2006/relationships/image" Target="../media/image265.jpg"/><Relationship Id="rId9" Type="http://schemas.openxmlformats.org/officeDocument/2006/relationships/image" Target="../media/image270.png"/><Relationship Id="rId14" Type="http://schemas.openxmlformats.org/officeDocument/2006/relationships/image" Target="../media/image27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6.png"/><Relationship Id="rId4" Type="http://schemas.openxmlformats.org/officeDocument/2006/relationships/image" Target="../media/image265.jp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5.jpeg"/><Relationship Id="rId3" Type="http://schemas.openxmlformats.org/officeDocument/2006/relationships/image" Target="../media/image265.jpg"/><Relationship Id="rId7" Type="http://schemas.openxmlformats.org/officeDocument/2006/relationships/image" Target="../media/image284.jpeg"/><Relationship Id="rId12" Type="http://schemas.openxmlformats.org/officeDocument/2006/relationships/image" Target="../media/image26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3.jpeg"/><Relationship Id="rId11" Type="http://schemas.openxmlformats.org/officeDocument/2006/relationships/image" Target="../media/image288.jpeg"/><Relationship Id="rId5" Type="http://schemas.openxmlformats.org/officeDocument/2006/relationships/image" Target="../media/image282.jpeg"/><Relationship Id="rId10" Type="http://schemas.openxmlformats.org/officeDocument/2006/relationships/image" Target="../media/image287.jpeg"/><Relationship Id="rId4" Type="http://schemas.openxmlformats.org/officeDocument/2006/relationships/image" Target="../media/image281.jpeg"/><Relationship Id="rId9" Type="http://schemas.openxmlformats.org/officeDocument/2006/relationships/image" Target="../media/image286.jpe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3.jpeg"/><Relationship Id="rId13" Type="http://schemas.openxmlformats.org/officeDocument/2006/relationships/image" Target="../media/image298.jpeg"/><Relationship Id="rId3" Type="http://schemas.openxmlformats.org/officeDocument/2006/relationships/image" Target="../media/image265.jpg"/><Relationship Id="rId7" Type="http://schemas.openxmlformats.org/officeDocument/2006/relationships/image" Target="../media/image292.jpeg"/><Relationship Id="rId12" Type="http://schemas.openxmlformats.org/officeDocument/2006/relationships/image" Target="../media/image297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1.jpeg"/><Relationship Id="rId11" Type="http://schemas.openxmlformats.org/officeDocument/2006/relationships/image" Target="../media/image296.jpeg"/><Relationship Id="rId5" Type="http://schemas.openxmlformats.org/officeDocument/2006/relationships/image" Target="../media/image290.jpeg"/><Relationship Id="rId15" Type="http://schemas.openxmlformats.org/officeDocument/2006/relationships/image" Target="../media/image299.jpeg"/><Relationship Id="rId10" Type="http://schemas.openxmlformats.org/officeDocument/2006/relationships/image" Target="../media/image295.jpeg"/><Relationship Id="rId4" Type="http://schemas.openxmlformats.org/officeDocument/2006/relationships/image" Target="../media/image289.jpeg"/><Relationship Id="rId9" Type="http://schemas.openxmlformats.org/officeDocument/2006/relationships/image" Target="../media/image294.jpeg"/><Relationship Id="rId14" Type="http://schemas.openxmlformats.org/officeDocument/2006/relationships/image" Target="../media/image266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300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4.png"/><Relationship Id="rId13" Type="http://schemas.microsoft.com/office/2007/relationships/hdphoto" Target="../media/hdphoto4.wdp"/><Relationship Id="rId3" Type="http://schemas.openxmlformats.org/officeDocument/2006/relationships/image" Target="../media/image5.png"/><Relationship Id="rId7" Type="http://schemas.openxmlformats.org/officeDocument/2006/relationships/image" Target="../media/image303.png"/><Relationship Id="rId12" Type="http://schemas.openxmlformats.org/officeDocument/2006/relationships/image" Target="../media/image308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307.png"/><Relationship Id="rId5" Type="http://schemas.openxmlformats.org/officeDocument/2006/relationships/image" Target="../media/image302.png"/><Relationship Id="rId10" Type="http://schemas.openxmlformats.org/officeDocument/2006/relationships/image" Target="../media/image306.png"/><Relationship Id="rId4" Type="http://schemas.openxmlformats.org/officeDocument/2006/relationships/image" Target="../media/image301.png"/><Relationship Id="rId9" Type="http://schemas.openxmlformats.org/officeDocument/2006/relationships/image" Target="../media/image30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1.png"/><Relationship Id="rId5" Type="http://schemas.openxmlformats.org/officeDocument/2006/relationships/image" Target="../media/image310.png"/><Relationship Id="rId4" Type="http://schemas.openxmlformats.org/officeDocument/2006/relationships/image" Target="../media/image309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9.jpeg"/><Relationship Id="rId7" Type="http://schemas.openxmlformats.org/officeDocument/2006/relationships/image" Target="../media/image314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3.jpeg"/><Relationship Id="rId5" Type="http://schemas.openxmlformats.org/officeDocument/2006/relationships/image" Target="../media/image312.png"/><Relationship Id="rId4" Type="http://schemas.openxmlformats.org/officeDocument/2006/relationships/image" Target="../media/image31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9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6.jpeg"/><Relationship Id="rId5" Type="http://schemas.openxmlformats.org/officeDocument/2006/relationships/image" Target="../media/image315.png"/><Relationship Id="rId4" Type="http://schemas.openxmlformats.org/officeDocument/2006/relationships/image" Target="../media/image31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9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8.png"/><Relationship Id="rId5" Type="http://schemas.openxmlformats.org/officeDocument/2006/relationships/image" Target="../media/image317.jpeg"/><Relationship Id="rId4" Type="http://schemas.openxmlformats.org/officeDocument/2006/relationships/image" Target="../media/image311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9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1.png"/><Relationship Id="rId4" Type="http://schemas.openxmlformats.org/officeDocument/2006/relationships/image" Target="../media/image320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6.png"/><Relationship Id="rId3" Type="http://schemas.openxmlformats.org/officeDocument/2006/relationships/image" Target="../media/image31.jpeg"/><Relationship Id="rId7" Type="http://schemas.openxmlformats.org/officeDocument/2006/relationships/image" Target="../media/image325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4.png"/><Relationship Id="rId5" Type="http://schemas.openxmlformats.org/officeDocument/2006/relationships/image" Target="../media/image323.png"/><Relationship Id="rId4" Type="http://schemas.openxmlformats.org/officeDocument/2006/relationships/image" Target="../media/image322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1.png"/><Relationship Id="rId3" Type="http://schemas.openxmlformats.org/officeDocument/2006/relationships/image" Target="../media/image327.jpeg"/><Relationship Id="rId7" Type="http://schemas.openxmlformats.org/officeDocument/2006/relationships/image" Target="../media/image330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9.png"/><Relationship Id="rId5" Type="http://schemas.openxmlformats.org/officeDocument/2006/relationships/image" Target="../media/image324.png"/><Relationship Id="rId4" Type="http://schemas.openxmlformats.org/officeDocument/2006/relationships/image" Target="../media/image328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2.png"/><Relationship Id="rId7" Type="http://schemas.openxmlformats.org/officeDocument/2006/relationships/image" Target="../media/image335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4.png"/><Relationship Id="rId5" Type="http://schemas.openxmlformats.org/officeDocument/2006/relationships/image" Target="../media/image333.png"/><Relationship Id="rId4" Type="http://schemas.openxmlformats.org/officeDocument/2006/relationships/image" Target="../media/image324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6.png"/><Relationship Id="rId7" Type="http://schemas.openxmlformats.org/officeDocument/2006/relationships/image" Target="../media/image324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9.png"/><Relationship Id="rId5" Type="http://schemas.openxmlformats.org/officeDocument/2006/relationships/image" Target="../media/image338.png"/><Relationship Id="rId4" Type="http://schemas.openxmlformats.org/officeDocument/2006/relationships/image" Target="../media/image337.png"/></Relationships>
</file>

<file path=ppt/slides/_rels/slide6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27.jpeg"/><Relationship Id="rId7" Type="http://schemas.openxmlformats.org/officeDocument/2006/relationships/image" Target="../media/image342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5.wdp"/><Relationship Id="rId5" Type="http://schemas.openxmlformats.org/officeDocument/2006/relationships/image" Target="../media/image341.png"/><Relationship Id="rId4" Type="http://schemas.openxmlformats.org/officeDocument/2006/relationships/image" Target="../media/image340.png"/><Relationship Id="rId9" Type="http://schemas.openxmlformats.org/officeDocument/2006/relationships/image" Target="../media/image343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4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gif"/><Relationship Id="rId3" Type="http://schemas.openxmlformats.org/officeDocument/2006/relationships/image" Target="../media/image345.png"/><Relationship Id="rId7" Type="http://schemas.openxmlformats.org/officeDocument/2006/relationships/image" Target="../media/image349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8.png"/><Relationship Id="rId5" Type="http://schemas.openxmlformats.org/officeDocument/2006/relationships/image" Target="../media/image347.png"/><Relationship Id="rId4" Type="http://schemas.openxmlformats.org/officeDocument/2006/relationships/image" Target="../media/image346.png"/><Relationship Id="rId9" Type="http://schemas.openxmlformats.org/officeDocument/2006/relationships/image" Target="../media/image351.gif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2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4.png"/><Relationship Id="rId4" Type="http://schemas.openxmlformats.org/officeDocument/2006/relationships/image" Target="../media/image353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0.jpeg"/><Relationship Id="rId3" Type="http://schemas.openxmlformats.org/officeDocument/2006/relationships/image" Target="../media/image355.jpeg"/><Relationship Id="rId7" Type="http://schemas.openxmlformats.org/officeDocument/2006/relationships/image" Target="../media/image359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8.jpeg"/><Relationship Id="rId5" Type="http://schemas.openxmlformats.org/officeDocument/2006/relationships/image" Target="../media/image357.png"/><Relationship Id="rId4" Type="http://schemas.openxmlformats.org/officeDocument/2006/relationships/image" Target="../media/image356.png"/><Relationship Id="rId9" Type="http://schemas.openxmlformats.org/officeDocument/2006/relationships/image" Target="../media/image361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2.jp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4.jpeg"/><Relationship Id="rId4" Type="http://schemas.openxmlformats.org/officeDocument/2006/relationships/image" Target="../media/image36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634"/>
          <a:stretch/>
        </p:blipFill>
        <p:spPr>
          <a:xfrm>
            <a:off x="0" y="0"/>
            <a:ext cx="9144000" cy="685799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783882"/>
            <a:ext cx="9144000" cy="1488621"/>
          </a:xfrm>
          <a:scene3d>
            <a:camera prst="orthographicFront"/>
            <a:lightRig rig="threePt" dir="t"/>
          </a:scene3d>
          <a:sp3d z="76200">
            <a:bevelT h="63500"/>
          </a:sp3d>
        </p:spPr>
        <p:txBody>
          <a:bodyPr>
            <a:noAutofit/>
            <a:sp3d extrusionH="57150">
              <a:bevelT w="38100" h="38100"/>
            </a:sp3d>
          </a:bodyPr>
          <a:lstStyle/>
          <a:p>
            <a:pPr algn="ctr">
              <a:lnSpc>
                <a:spcPts val="11800"/>
              </a:lnSpc>
            </a:pPr>
            <a:r>
              <a:rPr lang="en-US" sz="10500" b="1" spc="-15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9999"/>
                </a:solidFill>
                <a:effectLst>
                  <a:glow rad="317500">
                    <a:schemeClr val="tx1">
                      <a:alpha val="60000"/>
                    </a:schemeClr>
                  </a:glow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Imprint MT Shadow" panose="04020605060303030202" pitchFamily="82" charset="0"/>
                <a:cs typeface="Narkisim" panose="020E0502050101010101" pitchFamily="34" charset="-79"/>
              </a:rPr>
              <a:t>Fighting on the</a:t>
            </a:r>
            <a:r>
              <a:rPr lang="en-US" sz="88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9999"/>
                </a:solidFill>
                <a:effectLst>
                  <a:glow rad="317500">
                    <a:schemeClr val="tx1">
                      <a:alpha val="60000"/>
                    </a:schemeClr>
                  </a:glow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Imprint MT Shadow" panose="04020605060303030202" pitchFamily="82" charset="0"/>
                <a:cs typeface="Narkisim" panose="020E0502050101010101" pitchFamily="34" charset="-79"/>
              </a:rPr>
              <a:t/>
            </a:r>
            <a:br>
              <a:rPr lang="en-US" sz="88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9999"/>
                </a:solidFill>
                <a:effectLst>
                  <a:glow rad="317500">
                    <a:schemeClr val="tx1">
                      <a:alpha val="60000"/>
                    </a:schemeClr>
                  </a:glow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Imprint MT Shadow" panose="04020605060303030202" pitchFamily="82" charset="0"/>
                <a:cs typeface="Narkisim" panose="020E0502050101010101" pitchFamily="34" charset="-79"/>
              </a:rPr>
            </a:br>
            <a:r>
              <a:rPr lang="en-US" sz="150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9999"/>
                </a:solidFill>
                <a:effectLst>
                  <a:glow rad="317500">
                    <a:schemeClr val="tx1">
                      <a:alpha val="60000"/>
                    </a:schemeClr>
                  </a:glow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Imprint MT Shadow" panose="04020605060303030202" pitchFamily="82" charset="0"/>
                <a:cs typeface="Narkisim" panose="020E0502050101010101" pitchFamily="34" charset="-79"/>
              </a:rPr>
              <a:t>7</a:t>
            </a:r>
            <a:r>
              <a:rPr lang="en-US" sz="125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9999"/>
                </a:solidFill>
                <a:effectLst>
                  <a:glow rad="317500">
                    <a:schemeClr val="tx1">
                      <a:alpha val="60000"/>
                    </a:schemeClr>
                  </a:glow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Imprint MT Shadow" panose="04020605060303030202" pitchFamily="82" charset="0"/>
                <a:cs typeface="Narkisim" panose="020E0502050101010101" pitchFamily="34" charset="-79"/>
              </a:rPr>
              <a:t> Mountains</a:t>
            </a:r>
            <a:endParaRPr lang="en-US" sz="125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9999"/>
              </a:solidFill>
              <a:effectLst>
                <a:glow rad="317500">
                  <a:schemeClr val="tx1">
                    <a:alpha val="60000"/>
                  </a:schemeClr>
                </a:glow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Imprint MT Shadow" panose="04020605060303030202" pitchFamily="82" charset="0"/>
              <a:cs typeface="Narkisim" panose="020E0502050101010101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6516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rico7.files.wordpress.com/2013/02/mountains_wallpapers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nder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59569" y="2915102"/>
            <a:ext cx="6220326" cy="155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225705" y="4468798"/>
            <a:ext cx="6692601" cy="12850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ts val="4500"/>
              </a:lnSpc>
            </a:pPr>
            <a:r>
              <a:rPr lang="en-US" sz="5400" b="1" cap="none" spc="50" dirty="0" smtClean="0">
                <a:ln w="0"/>
                <a:solidFill>
                  <a:schemeClr val="bg2"/>
                </a:solidFill>
                <a:effectLst>
                  <a:glow rad="101600">
                    <a:srgbClr val="0070C0">
                      <a:alpha val="60000"/>
                    </a:srgbClr>
                  </a:glow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7 Spheres of Influence</a:t>
            </a:r>
          </a:p>
          <a:p>
            <a:pPr algn="ctr">
              <a:lnSpc>
                <a:spcPts val="4500"/>
              </a:lnSpc>
            </a:pPr>
            <a:r>
              <a:rPr lang="en-US" sz="5400" b="1" spc="50" dirty="0" smtClean="0">
                <a:ln w="0"/>
                <a:solidFill>
                  <a:schemeClr val="bg2"/>
                </a:solidFill>
                <a:effectLst>
                  <a:glow rad="101600">
                    <a:srgbClr val="0070C0">
                      <a:alpha val="60000"/>
                    </a:srgbClr>
                  </a:glow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which shape a Culture</a:t>
            </a:r>
            <a:endParaRPr lang="en-US" sz="5400" b="1" cap="none" spc="50" dirty="0">
              <a:ln w="0"/>
              <a:solidFill>
                <a:schemeClr val="bg2"/>
              </a:solidFill>
              <a:effectLst>
                <a:glow rad="101600">
                  <a:srgbClr val="0070C0">
                    <a:alpha val="60000"/>
                  </a:srgbClr>
                </a:glow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347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4000" cy="68579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29959" y="3237871"/>
            <a:ext cx="4810580" cy="36201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25956" y="2023650"/>
            <a:ext cx="2588947" cy="264227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5375" y="2138167"/>
            <a:ext cx="2505008" cy="25965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294" y="1"/>
            <a:ext cx="2625713" cy="27158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3435" y="4343400"/>
            <a:ext cx="2435315" cy="2514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967" y="3980886"/>
            <a:ext cx="2744018" cy="28771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66182" y="73923"/>
            <a:ext cx="2506363" cy="256797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5980" y="9092"/>
            <a:ext cx="2549796" cy="2632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17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pic>
        <p:nvPicPr>
          <p:cNvPr id="6148" name="Picture 4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74873" y="5387590"/>
            <a:ext cx="5006978" cy="116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00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9274629" cy="3904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 rot="3189461">
            <a:off x="5699333" y="4795256"/>
            <a:ext cx="2193857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6600" b="1" cap="none" spc="0" dirty="0" smtClean="0">
                <a:ln/>
                <a:solidFill>
                  <a:srgbClr val="C0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Radio</a:t>
            </a:r>
            <a:endParaRPr lang="en-US" sz="6600" b="1" cap="none" spc="0" dirty="0">
              <a:ln/>
              <a:solidFill>
                <a:srgbClr val="C0000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18246909">
            <a:off x="3213110" y="3678019"/>
            <a:ext cx="409663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6000" b="1" cap="none" spc="0" dirty="0" smtClean="0">
                <a:ln/>
                <a:solidFill>
                  <a:srgbClr val="C0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Newspapers</a:t>
            </a:r>
            <a:endParaRPr lang="en-US" sz="6000" b="1" cap="none" spc="0" dirty="0">
              <a:ln/>
              <a:solidFill>
                <a:srgbClr val="C0000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3860682">
            <a:off x="335868" y="3008875"/>
            <a:ext cx="36390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cap="none" spc="0" dirty="0" smtClean="0">
                <a:ln/>
                <a:solidFill>
                  <a:srgbClr val="C0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Internet</a:t>
            </a:r>
            <a:endParaRPr lang="en-US" sz="8000" b="1" cap="none" spc="0" dirty="0">
              <a:ln/>
              <a:solidFill>
                <a:srgbClr val="C0000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095312" y="3156025"/>
            <a:ext cx="129875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cap="none" spc="0" dirty="0" smtClean="0">
                <a:ln/>
                <a:solidFill>
                  <a:srgbClr val="C0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TV</a:t>
            </a:r>
            <a:endParaRPr lang="en-US" sz="8000" b="1" cap="none" spc="0" dirty="0">
              <a:ln/>
              <a:solidFill>
                <a:srgbClr val="C0000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9" name="Picture 2" descr="Image by FlamingText.co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" y="0"/>
            <a:ext cx="8824685" cy="99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/>
          <p:cNvSpPr/>
          <p:nvPr/>
        </p:nvSpPr>
        <p:spPr>
          <a:xfrm rot="18659209">
            <a:off x="6773547" y="3698611"/>
            <a:ext cx="224761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b="1" cap="none" spc="0" dirty="0" smtClean="0">
                <a:ln/>
                <a:solidFill>
                  <a:srgbClr val="C0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Magazines</a:t>
            </a:r>
            <a:endParaRPr lang="en-US" sz="3600" b="1" cap="none" spc="0" dirty="0">
              <a:ln/>
              <a:solidFill>
                <a:srgbClr val="C0000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4178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Render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2400" y="5740400"/>
            <a:ext cx="94869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cdn.desktopwallpapers4.me/wallpapers/fantasy/1920x1080/3/27437-angels-vs-demons-1920x1080-fantasy-wallpap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0800000" flipH="1">
            <a:off x="0" y="0"/>
            <a:ext cx="9144000" cy="591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82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9303658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20" y="67405"/>
            <a:ext cx="9142380" cy="6790595"/>
          </a:xfrm>
          <a:prstGeom prst="rect">
            <a:avLst/>
          </a:prstGeom>
        </p:spPr>
      </p:pic>
      <p:sp>
        <p:nvSpPr>
          <p:cNvPr id="6" name="Smiley Face 5"/>
          <p:cNvSpPr/>
          <p:nvPr/>
        </p:nvSpPr>
        <p:spPr>
          <a:xfrm>
            <a:off x="7368846" y="5320010"/>
            <a:ext cx="771525" cy="762000"/>
          </a:xfrm>
          <a:prstGeom prst="smileyFace">
            <a:avLst/>
          </a:prstGeom>
          <a:solidFill>
            <a:schemeClr val="accent4">
              <a:lumMod val="75000"/>
            </a:schemeClr>
          </a:solidFill>
          <a:ln w="28575">
            <a:solidFill>
              <a:schemeClr val="tx1">
                <a:lumMod val="95000"/>
                <a:lumOff val="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miley Face 6"/>
          <p:cNvSpPr/>
          <p:nvPr/>
        </p:nvSpPr>
        <p:spPr>
          <a:xfrm>
            <a:off x="2874931" y="2206205"/>
            <a:ext cx="771525" cy="762000"/>
          </a:xfrm>
          <a:prstGeom prst="smileyFace">
            <a:avLst>
              <a:gd name="adj" fmla="val -4653"/>
            </a:avLst>
          </a:prstGeom>
          <a:solidFill>
            <a:srgbClr val="FF5B5B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5276849" y="3758447"/>
            <a:ext cx="771525" cy="762000"/>
          </a:xfrm>
          <a:prstGeom prst="smileyFace">
            <a:avLst/>
          </a:prstGeom>
          <a:solidFill>
            <a:schemeClr val="accent4">
              <a:lumMod val="75000"/>
            </a:schemeClr>
          </a:solidFill>
          <a:ln w="28575">
            <a:solidFill>
              <a:schemeClr val="tx1">
                <a:lumMod val="95000"/>
                <a:lumOff val="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miley Face 8"/>
          <p:cNvSpPr/>
          <p:nvPr/>
        </p:nvSpPr>
        <p:spPr>
          <a:xfrm>
            <a:off x="5871418" y="2177240"/>
            <a:ext cx="771525" cy="762000"/>
          </a:xfrm>
          <a:prstGeom prst="smileyFace">
            <a:avLst/>
          </a:prstGeom>
          <a:solidFill>
            <a:schemeClr val="accent4">
              <a:lumMod val="75000"/>
            </a:schemeClr>
          </a:solidFill>
          <a:ln w="28575">
            <a:solidFill>
              <a:schemeClr val="tx1">
                <a:lumMod val="95000"/>
                <a:lumOff val="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miley Face 9"/>
          <p:cNvSpPr/>
          <p:nvPr/>
        </p:nvSpPr>
        <p:spPr>
          <a:xfrm>
            <a:off x="3805577" y="635321"/>
            <a:ext cx="771525" cy="762000"/>
          </a:xfrm>
          <a:prstGeom prst="smileyFace">
            <a:avLst>
              <a:gd name="adj" fmla="val -4653"/>
            </a:avLst>
          </a:prstGeom>
          <a:solidFill>
            <a:srgbClr val="FF5B5B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505075" y="4641206"/>
            <a:ext cx="771525" cy="762000"/>
          </a:xfrm>
          <a:prstGeom prst="smileyFace">
            <a:avLst>
              <a:gd name="adj" fmla="val -4653"/>
            </a:avLst>
          </a:prstGeom>
          <a:solidFill>
            <a:srgbClr val="FF5B5B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910261" y="67405"/>
            <a:ext cx="3094885" cy="13299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ts val="4700"/>
              </a:lnSpc>
            </a:pPr>
            <a:r>
              <a:rPr lang="en-US" sz="5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The Lord’s</a:t>
            </a:r>
          </a:p>
          <a:p>
            <a:pPr algn="ctr">
              <a:lnSpc>
                <a:spcPts val="4700"/>
              </a:lnSpc>
            </a:pPr>
            <a:r>
              <a:rPr lang="en-US" sz="5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People</a:t>
            </a:r>
            <a:endParaRPr lang="en-US" sz="5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5">
                  <a:lumMod val="75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grpSp>
        <p:nvGrpSpPr>
          <p:cNvPr id="41" name="Group 40"/>
          <p:cNvGrpSpPr/>
          <p:nvPr/>
        </p:nvGrpSpPr>
        <p:grpSpPr>
          <a:xfrm>
            <a:off x="6048374" y="732364"/>
            <a:ext cx="2711881" cy="5065688"/>
            <a:chOff x="6048374" y="732364"/>
            <a:chExt cx="2711881" cy="5065688"/>
          </a:xfrm>
        </p:grpSpPr>
        <p:cxnSp>
          <p:nvCxnSpPr>
            <p:cNvPr id="12" name="Elbow Connector 11"/>
            <p:cNvCxnSpPr>
              <a:endCxn id="9" idx="6"/>
            </p:cNvCxnSpPr>
            <p:nvPr/>
          </p:nvCxnSpPr>
          <p:spPr>
            <a:xfrm rot="10800000">
              <a:off x="6642944" y="2558240"/>
              <a:ext cx="2117311" cy="12700"/>
            </a:xfrm>
            <a:prstGeom prst="bentConnector3">
              <a:avLst>
                <a:gd name="adj1" fmla="val 505"/>
              </a:avLst>
            </a:prstGeom>
            <a:ln w="762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Elbow Connector 13"/>
            <p:cNvCxnSpPr/>
            <p:nvPr/>
          </p:nvCxnSpPr>
          <p:spPr>
            <a:xfrm rot="5400000">
              <a:off x="5938897" y="2976697"/>
              <a:ext cx="5065688" cy="577021"/>
            </a:xfrm>
            <a:prstGeom prst="bentConnector2">
              <a:avLst/>
            </a:prstGeom>
            <a:ln w="762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Elbow Connector 15"/>
            <p:cNvCxnSpPr>
              <a:endCxn id="8" idx="6"/>
            </p:cNvCxnSpPr>
            <p:nvPr/>
          </p:nvCxnSpPr>
          <p:spPr>
            <a:xfrm rot="10800000" flipV="1">
              <a:off x="6048374" y="4121441"/>
              <a:ext cx="2711878" cy="18005"/>
            </a:xfrm>
            <a:prstGeom prst="bentConnector3">
              <a:avLst>
                <a:gd name="adj1" fmla="val -9"/>
              </a:avLst>
            </a:prstGeom>
            <a:ln w="762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/>
          <p:cNvSpPr/>
          <p:nvPr/>
        </p:nvSpPr>
        <p:spPr>
          <a:xfrm>
            <a:off x="1620" y="1"/>
            <a:ext cx="3377398" cy="130958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ts val="4700"/>
              </a:lnSpc>
            </a:pPr>
            <a:r>
              <a:rPr lang="en-US" sz="4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The Enemy’s</a:t>
            </a:r>
          </a:p>
          <a:p>
            <a:pPr>
              <a:lnSpc>
                <a:spcPts val="4700"/>
              </a:lnSpc>
            </a:pPr>
            <a:r>
              <a:rPr lang="en-US" sz="4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People</a:t>
            </a:r>
            <a:endParaRPr lang="en-US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C00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1137014" y="1016321"/>
            <a:ext cx="2668563" cy="4005885"/>
            <a:chOff x="1137014" y="1016321"/>
            <a:chExt cx="2668563" cy="4005885"/>
          </a:xfrm>
        </p:grpSpPr>
        <p:cxnSp>
          <p:nvCxnSpPr>
            <p:cNvPr id="24" name="Elbow Connector 23"/>
            <p:cNvCxnSpPr>
              <a:endCxn id="10" idx="2"/>
            </p:cNvCxnSpPr>
            <p:nvPr/>
          </p:nvCxnSpPr>
          <p:spPr>
            <a:xfrm flipV="1">
              <a:off x="1137014" y="1016321"/>
              <a:ext cx="2668563" cy="312200"/>
            </a:xfrm>
            <a:prstGeom prst="bentConnector3">
              <a:avLst/>
            </a:prstGeom>
            <a:ln w="762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/>
            <p:nvPr/>
          </p:nvCxnSpPr>
          <p:spPr>
            <a:xfrm flipV="1">
              <a:off x="1143001" y="2558240"/>
              <a:ext cx="1731927" cy="2"/>
            </a:xfrm>
            <a:prstGeom prst="bentConnector3">
              <a:avLst/>
            </a:prstGeom>
            <a:ln w="762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endCxn id="11" idx="2"/>
            </p:cNvCxnSpPr>
            <p:nvPr/>
          </p:nvCxnSpPr>
          <p:spPr>
            <a:xfrm rot="16200000" flipH="1">
              <a:off x="-28698" y="2488433"/>
              <a:ext cx="3712616" cy="1354930"/>
            </a:xfrm>
            <a:prstGeom prst="bentConnector2">
              <a:avLst/>
            </a:prstGeom>
            <a:ln w="762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Picture 4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0358" y="5663361"/>
            <a:ext cx="5006978" cy="116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04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theoldpathspublications.com/images/Paths/Shady_Green_Paths_Wallpaper__yvt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0" y="166985"/>
            <a:ext cx="9144000" cy="17466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ts val="4300"/>
              </a:lnSpc>
            </a:pPr>
            <a:r>
              <a:rPr lang="en-US" sz="5400" b="1" cap="none" spc="-150" dirty="0" smtClean="0">
                <a:ln w="9525" cmpd="sng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glow rad="114300">
                    <a:schemeClr val="tx1">
                      <a:alpha val="40000"/>
                    </a:schemeClr>
                  </a:glow>
                </a:effectLst>
                <a:latin typeface="Andy" panose="03080602030302030203" pitchFamily="66" charset="0"/>
              </a:rPr>
              <a:t>In All your ways acknowledge Him,</a:t>
            </a:r>
          </a:p>
          <a:p>
            <a:pPr algn="ctr">
              <a:lnSpc>
                <a:spcPts val="4300"/>
              </a:lnSpc>
            </a:pPr>
            <a:r>
              <a:rPr lang="en-US" sz="5300" b="1" spc="-150" dirty="0" smtClean="0">
                <a:ln w="9525" cmpd="sng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glow rad="114300">
                    <a:schemeClr val="tx1">
                      <a:alpha val="40000"/>
                    </a:schemeClr>
                  </a:glow>
                </a:effectLst>
                <a:latin typeface="Andy" panose="03080602030302030203" pitchFamily="66" charset="0"/>
              </a:rPr>
              <a:t>and He will make your paths Straight.</a:t>
            </a:r>
          </a:p>
          <a:p>
            <a:pPr algn="r">
              <a:lnSpc>
                <a:spcPts val="4300"/>
              </a:lnSpc>
            </a:pPr>
            <a:r>
              <a:rPr lang="en-US" sz="5400" b="1" cap="none" spc="-150" dirty="0" err="1" smtClean="0">
                <a:ln w="9525" cmpd="sng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glow rad="114300">
                    <a:schemeClr val="tx1">
                      <a:alpha val="40000"/>
                    </a:schemeClr>
                  </a:glow>
                </a:effectLst>
                <a:latin typeface="Andy" panose="03080602030302030203" pitchFamily="66" charset="0"/>
              </a:rPr>
              <a:t>Prov</a:t>
            </a:r>
            <a:r>
              <a:rPr lang="en-US" sz="5400" b="1" cap="none" spc="-150" dirty="0" smtClean="0">
                <a:ln w="9525" cmpd="sng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glow rad="114300">
                    <a:schemeClr val="tx1">
                      <a:alpha val="40000"/>
                    </a:schemeClr>
                  </a:glow>
                </a:effectLst>
                <a:latin typeface="Andy" panose="03080602030302030203" pitchFamily="66" charset="0"/>
              </a:rPr>
              <a:t>. 3:5-6</a:t>
            </a:r>
            <a:endParaRPr lang="en-US" sz="5400" b="1" cap="none" spc="-150" dirty="0">
              <a:ln w="9525" cmpd="sng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glow rad="114300">
                  <a:schemeClr val="tx1">
                    <a:alpha val="40000"/>
                  </a:schemeClr>
                </a:glow>
              </a:effectLst>
              <a:latin typeface="Andy" panose="03080602030302030203" pitchFamily="66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-8675914" y="3279175"/>
            <a:ext cx="8298543" cy="3269227"/>
            <a:chOff x="424543" y="3279175"/>
            <a:chExt cx="7413171" cy="3269227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24543" y="3279175"/>
              <a:ext cx="2171700" cy="3269226"/>
            </a:xfrm>
            <a:prstGeom prst="roundRect">
              <a:avLst>
                <a:gd name="adj" fmla="val 1124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</p:spPr>
        </p:pic>
        <p:pic>
          <p:nvPicPr>
            <p:cNvPr id="4098" name="Picture 2" descr="http://www.goerieblogs.com/news/photo/wp-content/uploads/2010/12/p1lemniagaramodel120710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0785" y="3279176"/>
              <a:ext cx="2146247" cy="3269226"/>
            </a:xfrm>
            <a:prstGeom prst="roundRect">
              <a:avLst>
                <a:gd name="adj" fmla="val 1124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  <a:extLst/>
          </p:spPr>
        </p:pic>
        <p:pic>
          <p:nvPicPr>
            <p:cNvPr id="4100" name="Picture 4" descr="http://upload.wikimedia.org/wikipedia/commons/0/0d/Reporter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591574" y="3279175"/>
              <a:ext cx="2246140" cy="3269227"/>
            </a:xfrm>
            <a:prstGeom prst="roundRect">
              <a:avLst>
                <a:gd name="adj" fmla="val 1124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  <a:extLst/>
          </p:spPr>
        </p:pic>
      </p:grpSp>
    </p:spTree>
    <p:extLst>
      <p:ext uri="{BB962C8B-B14F-4D97-AF65-F5344CB8AC3E}">
        <p14:creationId xmlns:p14="http://schemas.microsoft.com/office/powerpoint/2010/main" val="239842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50" name="Picture 2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64413" y="5321922"/>
            <a:ext cx="5815174" cy="781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85791" y="6006387"/>
            <a:ext cx="4824610" cy="75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97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2675"/>
            <a:ext cx="9199931" cy="68606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96342" y="0"/>
            <a:ext cx="3294743" cy="197949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4170" y="-2675"/>
            <a:ext cx="8969829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  </a:t>
            </a:r>
            <a:r>
              <a:rPr lang="en-US" sz="7500" b="1" spc="300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</p:spTree>
    <p:extLst>
      <p:ext uri="{BB962C8B-B14F-4D97-AF65-F5344CB8AC3E}">
        <p14:creationId xmlns:p14="http://schemas.microsoft.com/office/powerpoint/2010/main" val="130044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3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93" y="-2675"/>
            <a:ext cx="9117907" cy="195346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30421" y="-2675"/>
            <a:ext cx="8579754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7500" b="1" spc="300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3074" name="Picture 2" descr="McDonalds Donation Box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91953" y="1301600"/>
            <a:ext cx="3667583" cy="2660800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0421" y="4222223"/>
            <a:ext cx="3667583" cy="2481028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421" y="1301600"/>
            <a:ext cx="4877068" cy="2660800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28424" y="4172703"/>
            <a:ext cx="4851942" cy="2530548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3082" name="Picture 10" descr="Rendered Imag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47898" y="645407"/>
            <a:ext cx="3650882" cy="73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robindance.me/wp-content/uploads/2013/12/photo-4-1024x1024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5506865" y="4148138"/>
            <a:ext cx="4851942" cy="2530352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1" name="Picture 4" descr="http://www.publicityworks.biz/wptpw/wp-content/uploads/RAFMarhamboostscharitycofferswithhelpfro_E598/FluxpresentschequetoRAFMarham5437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4331679" y="1301600"/>
            <a:ext cx="3697216" cy="2660800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2" name="Picture 6" descr="http://frysopengolf.com/wp-content/uploads/2013/11/CharityCheck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483662" y="4148138"/>
            <a:ext cx="3734369" cy="2555113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3" name="Picture 8" descr="https://www.thurgoodmarshallfund.net/images/stories/site/MicrosoftGrant/MS.Landing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483661" y="1301600"/>
            <a:ext cx="4943853" cy="2660800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325141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-1 1.85185E-6 " pathEditMode="relative" rAng="0" ptsTypes="AA">
                                      <p:cBhvr>
                                        <p:cTn id="6" dur="3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00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1" presetClass="entr" presetSubtype="1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30421" y="-2675"/>
            <a:ext cx="8579754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75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421" y="1865407"/>
            <a:ext cx="5468713" cy="2476500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5124" name="Picture 4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5543" y="911317"/>
            <a:ext cx="4557486" cy="6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420" y="4581525"/>
            <a:ext cx="5617929" cy="2103594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sp>
        <p:nvSpPr>
          <p:cNvPr id="10" name="Rounded Rectangle 9"/>
          <p:cNvSpPr/>
          <p:nvPr/>
        </p:nvSpPr>
        <p:spPr>
          <a:xfrm>
            <a:off x="5916847" y="1865407"/>
            <a:ext cx="3009440" cy="2122393"/>
          </a:xfrm>
          <a:prstGeom prst="roundRect">
            <a:avLst>
              <a:gd name="adj" fmla="val 9038"/>
            </a:avLst>
          </a:prstGeom>
          <a:solidFill>
            <a:schemeClr val="bg1"/>
          </a:solidFill>
          <a:ln w="73025">
            <a:solidFill>
              <a:srgbClr val="7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6031147" y="4166422"/>
            <a:ext cx="3009440" cy="2400518"/>
          </a:xfrm>
          <a:prstGeom prst="roundRect">
            <a:avLst>
              <a:gd name="adj" fmla="val 7144"/>
            </a:avLst>
          </a:prstGeom>
          <a:solidFill>
            <a:schemeClr val="bg1"/>
          </a:solidFill>
          <a:ln w="73025">
            <a:solidFill>
              <a:srgbClr val="7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916847" y="1860293"/>
            <a:ext cx="3009440" cy="20621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Airman Fired for His Christian Beliefs about Gay Marriage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6031147" y="4123208"/>
            <a:ext cx="3009440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Military Chaplain fired for promoting Biblical Beliefs</a:t>
            </a:r>
            <a:endParaRPr lang="en-US" sz="3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9100356" y="1880230"/>
            <a:ext cx="5468714" cy="2461677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9112364" y="4626772"/>
            <a:ext cx="5602958" cy="2058348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3311637" y="4204521"/>
            <a:ext cx="2979625" cy="2480597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grpSp>
        <p:nvGrpSpPr>
          <p:cNvPr id="18" name="Group 17"/>
          <p:cNvGrpSpPr/>
          <p:nvPr/>
        </p:nvGrpSpPr>
        <p:grpSpPr>
          <a:xfrm>
            <a:off x="-3401222" y="1880230"/>
            <a:ext cx="3009440" cy="2085380"/>
            <a:chOff x="9404246" y="1880230"/>
            <a:chExt cx="3009440" cy="2085380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428961" y="1880230"/>
              <a:ext cx="2984725" cy="957303"/>
            </a:xfrm>
            <a:prstGeom prst="roundRect">
              <a:avLst>
                <a:gd name="adj" fmla="val 1124"/>
              </a:avLst>
            </a:prstGeom>
            <a:solidFill>
              <a:schemeClr val="bg1"/>
            </a:solidFill>
            <a:ln w="73025">
              <a:solidFill>
                <a:srgbClr val="700000"/>
              </a:solidFill>
            </a:ln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9404246" y="2864784"/>
              <a:ext cx="3009440" cy="1100826"/>
            </a:xfrm>
            <a:prstGeom prst="roundRect">
              <a:avLst>
                <a:gd name="adj" fmla="val 1124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762294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3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30421" y="-2675"/>
            <a:ext cx="8579754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75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421" y="1785257"/>
            <a:ext cx="8599254" cy="4838145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7172" name="Picture 4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12975" y="406400"/>
            <a:ext cx="4670425" cy="16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9411364" y="1802464"/>
            <a:ext cx="8650508" cy="4820938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312834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30421" y="-2675"/>
            <a:ext cx="8579754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75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  <p:pic>
        <p:nvPicPr>
          <p:cNvPr id="7172" name="Picture 4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12975" y="406400"/>
            <a:ext cx="4670425" cy="16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421" y="1770788"/>
            <a:ext cx="8579754" cy="4852614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8913578" y="1770787"/>
            <a:ext cx="8579754" cy="4852615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432047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3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30421" y="-2675"/>
            <a:ext cx="8579754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75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1611085" y="634407"/>
            <a:ext cx="631371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threePt" dir="t"/>
            </a:scene3d>
            <a:sp3d z="120650" extrusionH="57150">
              <a:bevelT w="38100" h="101600"/>
            </a:sp3d>
          </a:bodyPr>
          <a:lstStyle/>
          <a:p>
            <a:pPr algn="dist"/>
            <a:r>
              <a:rPr lang="en-US" sz="8000" b="1" spc="47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63500">
                    <a:srgbClr val="002060">
                      <a:alpha val="60000"/>
                    </a:srgbClr>
                  </a:glow>
                </a:effectLst>
                <a:latin typeface="Algerian" panose="04020705040A02060702" pitchFamily="82" charset="0"/>
              </a:rPr>
              <a:t>Jewelry </a:t>
            </a:r>
            <a:endParaRPr lang="en-US" sz="8000" b="1" spc="470" dirty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63500">
                  <a:srgbClr val="002060">
                    <a:alpha val="60000"/>
                  </a:srgbClr>
                </a:glow>
              </a:effectLst>
              <a:latin typeface="Algerian" panose="04020705040A02060702" pitchFamily="82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421" y="1785258"/>
            <a:ext cx="8640043" cy="4803154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grpSp>
        <p:nvGrpSpPr>
          <p:cNvPr id="8" name="Group 7"/>
          <p:cNvGrpSpPr/>
          <p:nvPr/>
        </p:nvGrpSpPr>
        <p:grpSpPr>
          <a:xfrm>
            <a:off x="-9875145" y="1731216"/>
            <a:ext cx="9601610" cy="5126783"/>
            <a:chOff x="-644692" y="1731216"/>
            <a:chExt cx="9601610" cy="5126783"/>
          </a:xfrm>
        </p:grpSpPr>
        <p:sp>
          <p:nvSpPr>
            <p:cNvPr id="10" name="Rounded Rectangle 9"/>
            <p:cNvSpPr/>
            <p:nvPr/>
          </p:nvSpPr>
          <p:spPr>
            <a:xfrm>
              <a:off x="137677" y="1731216"/>
              <a:ext cx="8726497" cy="4857196"/>
            </a:xfrm>
            <a:prstGeom prst="roundRect">
              <a:avLst>
                <a:gd name="adj" fmla="val 3818"/>
              </a:avLst>
            </a:prstGeom>
            <a:solidFill>
              <a:schemeClr val="tx1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2" descr="http://uniquegiftsale.com/uploads/1406011915/7072Patron-Saint-Mascot-Obsidian-Guanyin-Avalokiteshvara-Exorcism-Buddha-Pendant0b8d62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644692" y="1783644"/>
              <a:ext cx="5708197" cy="48047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6" descr="http://www.voguelove.com/images/p/700/2.95-carat-blue-topaz-pendant--in-sterling-silver-1__92847_zoom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3876491" y="1785258"/>
              <a:ext cx="5080427" cy="50727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10420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3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30421" y="-2675"/>
            <a:ext cx="8579754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75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1553029" y="358638"/>
            <a:ext cx="631371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threePt" dir="t"/>
            </a:scene3d>
            <a:sp3d z="120650" extrusionH="57150">
              <a:bevelT w="38100" h="101600"/>
            </a:sp3d>
          </a:bodyPr>
          <a:lstStyle/>
          <a:p>
            <a:pPr algn="dist"/>
            <a:r>
              <a:rPr lang="en-US" sz="9600" b="1" spc="47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63500">
                    <a:srgbClr val="002060">
                      <a:alpha val="60000"/>
                    </a:srgbClr>
                  </a:glow>
                </a:effectLst>
                <a:latin typeface="Cooper Black" panose="0208090404030B020404" pitchFamily="18" charset="0"/>
              </a:rPr>
              <a:t>Tattoos</a:t>
            </a:r>
            <a:endParaRPr lang="en-US" sz="9600" b="1" spc="470" dirty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63500">
                  <a:srgbClr val="002060">
                    <a:alpha val="60000"/>
                  </a:srgbClr>
                </a:glow>
              </a:effectLst>
              <a:latin typeface="Cooper Black" panose="0208090404030B0204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421" y="1756229"/>
            <a:ext cx="8739408" cy="4957403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grpSp>
        <p:nvGrpSpPr>
          <p:cNvPr id="10" name="Group 9"/>
          <p:cNvGrpSpPr/>
          <p:nvPr/>
        </p:nvGrpSpPr>
        <p:grpSpPr>
          <a:xfrm>
            <a:off x="-8964378" y="1748197"/>
            <a:ext cx="8739408" cy="4965435"/>
            <a:chOff x="403046" y="1920266"/>
            <a:chExt cx="7797818" cy="3732724"/>
          </a:xfrm>
        </p:grpSpPr>
        <p:pic>
          <p:nvPicPr>
            <p:cNvPr id="8194" name="Picture 2" descr="http://tattooadvices.com/Images/E/evil-tattoo-designs-pictures/Evil-Tattoo-Designs-Pictures-14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03046" y="1928299"/>
              <a:ext cx="2593919" cy="3724691"/>
            </a:xfrm>
            <a:prstGeom prst="roundRect">
              <a:avLst>
                <a:gd name="adj" fmla="val 1124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  <a:extLst/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002011" y="1928298"/>
              <a:ext cx="2910114" cy="3724692"/>
            </a:xfrm>
            <a:prstGeom prst="roundRect">
              <a:avLst>
                <a:gd name="adj" fmla="val 1124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912125" y="1920266"/>
              <a:ext cx="2288739" cy="3727588"/>
            </a:xfrm>
            <a:prstGeom prst="roundRect">
              <a:avLst>
                <a:gd name="adj" fmla="val 1124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87795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3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30421" y="-2675"/>
            <a:ext cx="8579754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57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7500" b="1" spc="30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Business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421" y="1025812"/>
            <a:ext cx="8579754" cy="5621891"/>
          </a:xfrm>
          <a:prstGeom prst="roundRect">
            <a:avLst>
              <a:gd name="adj" fmla="val 11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2290" name="Picture 2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66660" y="1047749"/>
            <a:ext cx="5142139" cy="78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282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"/>
            <a:ext cx="9144000" cy="6864843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2148113" y="4281715"/>
            <a:ext cx="3294743" cy="2643405"/>
            <a:chOff x="0" y="1"/>
            <a:chExt cx="9144000" cy="7091473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0" y="1"/>
              <a:ext cx="9144000" cy="6858000"/>
            </a:xfrm>
            <a:prstGeom prst="rect">
              <a:avLst/>
            </a:prstGeom>
          </p:spPr>
        </p:pic>
        <p:sp>
          <p:nvSpPr>
            <p:cNvPr id="6" name="Rectangle 5"/>
            <p:cNvSpPr/>
            <p:nvPr/>
          </p:nvSpPr>
          <p:spPr>
            <a:xfrm>
              <a:off x="1111054" y="4614453"/>
              <a:ext cx="6921899" cy="247702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/>
              <a:r>
                <a:rPr lang="en-US" sz="5400" b="1" cap="none" spc="0" dirty="0" smtClean="0">
                  <a:ln/>
                  <a:solidFill>
                    <a:srgbClr val="C00000"/>
                  </a:solidFill>
                  <a:effectLst>
                    <a:glow rad="101600">
                      <a:schemeClr val="accent4">
                        <a:satMod val="175000"/>
                        <a:alpha val="40000"/>
                      </a:schemeClr>
                    </a:glow>
                  </a:effectLst>
                </a:rPr>
                <a:t>Religion</a:t>
              </a:r>
              <a:endParaRPr lang="en-US" sz="5400" b="1" cap="none" spc="0" dirty="0">
                <a:ln/>
                <a:solidFill>
                  <a:srgbClr val="C00000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6295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106" t="5525" r="1932"/>
          <a:stretch/>
        </p:blipFill>
        <p:spPr>
          <a:xfrm>
            <a:off x="261257" y="1752921"/>
            <a:ext cx="8621485" cy="2041165"/>
          </a:xfrm>
          <a:prstGeom prst="rect">
            <a:avLst/>
          </a:prstGeom>
          <a:ln w="825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256" y="4076701"/>
            <a:ext cx="8621485" cy="2514600"/>
          </a:xfrm>
          <a:prstGeom prst="rect">
            <a:avLst/>
          </a:prstGeom>
          <a:ln w="825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4" descr="Rendered Imag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205" y="81273"/>
            <a:ext cx="8916506" cy="101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Rendered Imag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31118" y="873102"/>
            <a:ext cx="4474482" cy="7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8882744" y="4092616"/>
            <a:ext cx="8621485" cy="2498685"/>
          </a:xfrm>
          <a:prstGeom prst="rect">
            <a:avLst/>
          </a:prstGeom>
          <a:ln w="825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8894752" y="1752922"/>
            <a:ext cx="8633494" cy="2065954"/>
          </a:xfrm>
          <a:prstGeom prst="rect">
            <a:avLst/>
          </a:prstGeom>
          <a:ln w="825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637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596159" y="1291770"/>
            <a:ext cx="11369792" cy="55734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pic>
        <p:nvPicPr>
          <p:cNvPr id="10" name="Picture 4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205" y="81273"/>
            <a:ext cx="8916506" cy="101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-17306" y="1291771"/>
            <a:ext cx="9161305" cy="55662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2" descr="Image by FlamingText.co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02089" y="708161"/>
            <a:ext cx="3777798" cy="1146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-9029675" y="5621026"/>
            <a:ext cx="8803308" cy="119737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52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“Treasures hidden in darkness”</a:t>
            </a:r>
          </a:p>
          <a:p>
            <a:pPr algn="ctr">
              <a:lnSpc>
                <a:spcPts val="4200"/>
              </a:lnSpc>
            </a:pPr>
            <a:r>
              <a:rPr lang="en-US" sz="48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Isaiah 45:3</a:t>
            </a:r>
            <a:endParaRPr lang="en-US" sz="48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149603" y="1184397"/>
            <a:ext cx="10747541" cy="57113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4123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30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30500"/>
                                  </p:stCondLst>
                                  <p:childTnLst>
                                    <p:animMotion origin="layout" path="M 5.55556E-7 -3.7037E-7 L -0.15538 0.00417 " pathEditMode="relative" rAng="0" ptsTypes="AA">
                                      <p:cBhvr>
                                        <p:cTn id="8" dur="14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78" y="20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nodeType="withEffect">
                                  <p:stCondLst>
                                    <p:cond delay="15500"/>
                                  </p:stCondLst>
                                  <p:childTnLst>
                                    <p:animMotion origin="layout" path="M 3.33333E-6 4.07407E-6 L 0.2375 4.07407E-6 " pathEditMode="relative" rAng="0" ptsTypes="AA">
                                      <p:cBhvr>
                                        <p:cTn id="12" dur="1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7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pic>
        <p:nvPicPr>
          <p:cNvPr id="7" name="Picture 4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205" y="81273"/>
            <a:ext cx="8916506" cy="101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http://www.inminds.com/img/boycott-apartheid-israel-275x330.gi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03706" y="1719078"/>
            <a:ext cx="2217005" cy="200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islamicinvitationturkey.com/wp-content/uploads/2014/03/1471348_694259090593487_398147167_n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3793955" y="3873499"/>
            <a:ext cx="4990907" cy="279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resources3.news.com.au/images/2010/06/01/1225873/878583-israel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215115" y="3873499"/>
            <a:ext cx="3776985" cy="279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1353" y="1827087"/>
            <a:ext cx="6327749" cy="1894013"/>
          </a:xfrm>
          <a:prstGeom prst="rect">
            <a:avLst/>
          </a:prstGeom>
          <a:ln w="825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4" name="Picture 10" descr="http://cdn.timesofisrael.com/uploads/2013/04/Burn-Israel-Burn1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215115" y="1692018"/>
            <a:ext cx="2066193" cy="205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Rendered Image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83935" y="908457"/>
            <a:ext cx="4440155" cy="76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legalinsurrection.com/wp-content/uploads/2011/08/For-World-Peace-Israel-Must-Be-Destroyed-e1387388300224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94405" y="3873499"/>
            <a:ext cx="3640995" cy="279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frontpagemag.com/wp-content/uploads/2014/02/IMG_8567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29803" y="3873498"/>
            <a:ext cx="4990907" cy="2797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nsm88records.com/theshop/images/antisraelpatch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352423" y="1719076"/>
            <a:ext cx="2063750" cy="200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13793955" y="1827086"/>
            <a:ext cx="6315115" cy="1912201"/>
            <a:chOff x="281353" y="1827086"/>
            <a:chExt cx="6315115" cy="1912201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281353" y="1827086"/>
              <a:ext cx="6315115" cy="865507"/>
            </a:xfrm>
            <a:prstGeom prst="rect">
              <a:avLst/>
            </a:prstGeom>
            <a:ln w="82550" cap="rnd">
              <a:solidFill>
                <a:srgbClr val="C00000"/>
              </a:solidFill>
              <a:prstDash val="solid"/>
              <a:round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281353" y="2796312"/>
              <a:ext cx="6315115" cy="942975"/>
            </a:xfrm>
            <a:prstGeom prst="rect">
              <a:avLst/>
            </a:prstGeom>
            <a:ln w="82550" cap="rnd">
              <a:solidFill>
                <a:srgbClr val="C00000"/>
              </a:solidFill>
              <a:prstDash val="solid"/>
              <a:round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13056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pic>
        <p:nvPicPr>
          <p:cNvPr id="1028" name="Picture 4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205" y="81273"/>
            <a:ext cx="8916506" cy="101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83935" y="908457"/>
            <a:ext cx="4440155" cy="76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Rendered Ima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206" y="1698810"/>
            <a:ext cx="4109466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Rendered Imag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5543" y="1627906"/>
            <a:ext cx="4528457" cy="1166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s://graceintorah.files.wordpress.com/2014/11/wisdom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581539" y="2688598"/>
            <a:ext cx="4439172" cy="4014415"/>
          </a:xfrm>
          <a:prstGeom prst="rect">
            <a:avLst/>
          </a:prstGeom>
          <a:ln w="571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s://www.st.alexius.org/sites/default/files/images/20120606082149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859"/>
          <a:stretch/>
        </p:blipFill>
        <p:spPr bwMode="auto">
          <a:xfrm>
            <a:off x="-4344945" y="2688597"/>
            <a:ext cx="4074351" cy="4014416"/>
          </a:xfrm>
          <a:prstGeom prst="rect">
            <a:avLst/>
          </a:prstGeom>
          <a:ln w="571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http://stickyjesus.com/wp-content/uploads/2010/10/SJ-Lightjumper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83067" y="2688597"/>
            <a:ext cx="4452194" cy="4014416"/>
          </a:xfrm>
          <a:prstGeom prst="rect">
            <a:avLst/>
          </a:prstGeom>
          <a:ln w="571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http://www.lenmallen.com/wp-content/uploads/2014/01/Friend-with-Jesus-clear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4074328" y="2688597"/>
            <a:ext cx="4473175" cy="4014416"/>
          </a:xfrm>
          <a:prstGeom prst="rect">
            <a:avLst/>
          </a:prstGeom>
          <a:ln w="571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http://i3.kym-cdn.com/photos/images/newsfeed/000/770/871/1a9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8863215" y="2675432"/>
            <a:ext cx="4116399" cy="4070811"/>
          </a:xfrm>
          <a:prstGeom prst="rect">
            <a:avLst/>
          </a:prstGeom>
          <a:ln w="571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https://plannedpurity.files.wordpress.com/2014/05/image-21-600x450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786570" y="2651310"/>
            <a:ext cx="8923438" cy="4051703"/>
          </a:xfrm>
          <a:prstGeom prst="rect">
            <a:avLst/>
          </a:prstGeom>
          <a:ln w="57150" cap="rnd">
            <a:solidFill>
              <a:srgbClr val="C00000"/>
            </a:solidFill>
            <a:prstDash val="solid"/>
            <a:rou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104205" y="2688597"/>
            <a:ext cx="4109467" cy="4020359"/>
            <a:chOff x="104205" y="2688597"/>
            <a:chExt cx="4109467" cy="4020359"/>
          </a:xfrm>
        </p:grpSpPr>
        <p:pic>
          <p:nvPicPr>
            <p:cNvPr id="3084" name="Picture 12" descr="http://upload.wikimedia.org/wikipedia/commons/6/6f/India_-_Varanasi_candle_temple_-_2196.jpg"/>
            <p:cNvPicPr>
              <a:picLocks noChangeAspect="1" noChangeArrowheads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04205" y="2688597"/>
              <a:ext cx="4109467" cy="4020359"/>
            </a:xfrm>
            <a:prstGeom prst="rect">
              <a:avLst/>
            </a:prstGeom>
            <a:ln w="57150" cap="rnd">
              <a:solidFill>
                <a:srgbClr val="C00000"/>
              </a:solidFill>
              <a:prstDash val="solid"/>
              <a:round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02" name="Picture 30" descr="Rendered Image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693" y="5689600"/>
              <a:ext cx="1817328" cy="4573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04" name="Picture 32" descr="Rendered Image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693" y="6184899"/>
              <a:ext cx="4009179" cy="4636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89146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921267" y="3904342"/>
            <a:ext cx="5301466" cy="3223371"/>
            <a:chOff x="1921267" y="3904342"/>
            <a:chExt cx="5301466" cy="3223371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921267" y="3904342"/>
              <a:ext cx="5301466" cy="2965555"/>
            </a:xfrm>
            <a:prstGeom prst="rect">
              <a:avLst/>
            </a:prstGeom>
          </p:spPr>
        </p:pic>
        <p:pic>
          <p:nvPicPr>
            <p:cNvPr id="4102" name="Picture 6" descr="Rendered Image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4427" y="5784687"/>
              <a:ext cx="4109663" cy="13430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4" name="Picture 8" descr="Rendered Image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38450" y="4998554"/>
              <a:ext cx="3274674" cy="1333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5984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justfoodnow.com/files/2011/07/The-apple-and-the-snake-image-from-gett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" y="0"/>
            <a:ext cx="914397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-20526" y="-113014"/>
            <a:ext cx="9143978" cy="70942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r">
              <a:lnSpc>
                <a:spcPts val="9100"/>
              </a:lnSpc>
            </a:pPr>
            <a:r>
              <a:rPr lang="en-US" sz="6600" b="1" cap="none" spc="-30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Woe unto them</a:t>
            </a:r>
          </a:p>
          <a:p>
            <a:pPr algn="r">
              <a:lnSpc>
                <a:spcPts val="9100"/>
              </a:lnSpc>
            </a:pPr>
            <a:r>
              <a:rPr lang="en-US" sz="7200" b="1" cap="none" spc="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that</a:t>
            </a:r>
          </a:p>
          <a:p>
            <a:pPr algn="r">
              <a:lnSpc>
                <a:spcPts val="9100"/>
              </a:lnSpc>
            </a:pPr>
            <a:r>
              <a:rPr lang="en-US" sz="7200" b="1" dirty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c</a:t>
            </a:r>
            <a:r>
              <a:rPr lang="en-US" sz="7200" b="1" cap="none" spc="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all</a:t>
            </a:r>
          </a:p>
          <a:p>
            <a:pPr algn="r">
              <a:lnSpc>
                <a:spcPts val="9100"/>
              </a:lnSpc>
            </a:pPr>
            <a:r>
              <a:rPr lang="en-US" sz="7200" b="1" cap="none" spc="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evil</a:t>
            </a:r>
          </a:p>
          <a:p>
            <a:pPr algn="r">
              <a:lnSpc>
                <a:spcPts val="9100"/>
              </a:lnSpc>
            </a:pPr>
            <a:r>
              <a:rPr lang="en-US" sz="7200" b="1" cap="none" spc="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good</a:t>
            </a:r>
            <a:br>
              <a:rPr lang="en-US" sz="7200" b="1" cap="none" spc="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</a:br>
            <a:r>
              <a:rPr lang="en-US" sz="6600" b="1" cap="none" spc="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and good evil. </a:t>
            </a:r>
            <a:r>
              <a:rPr lang="en-US" sz="6000" b="1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Isaiah  5:20</a:t>
            </a:r>
            <a:endParaRPr lang="en-US" sz="7200" b="1" cap="none" spc="0" dirty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-3539017" y="0"/>
            <a:ext cx="3164114" cy="2656114"/>
            <a:chOff x="1921267" y="3904342"/>
            <a:chExt cx="5301466" cy="3223371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921267" y="3904342"/>
              <a:ext cx="5301466" cy="2965555"/>
            </a:xfrm>
            <a:prstGeom prst="rect">
              <a:avLst/>
            </a:prstGeom>
          </p:spPr>
        </p:pic>
        <p:pic>
          <p:nvPicPr>
            <p:cNvPr id="12" name="Picture 6" descr="Rendered Image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4427" y="5784687"/>
              <a:ext cx="4109663" cy="13430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8" descr="Rendered Image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38450" y="4998554"/>
              <a:ext cx="3274674" cy="1333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AutoShape 4" descr="https://ezrali.files.wordpress.com/2011/07/superzombiejesusweb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26" name="Group 25"/>
          <p:cNvGrpSpPr/>
          <p:nvPr/>
        </p:nvGrpSpPr>
        <p:grpSpPr>
          <a:xfrm>
            <a:off x="9575799" y="0"/>
            <a:ext cx="9144002" cy="6881512"/>
            <a:chOff x="9575799" y="0"/>
            <a:chExt cx="9144002" cy="6881512"/>
          </a:xfrm>
        </p:grpSpPr>
        <p:pic>
          <p:nvPicPr>
            <p:cNvPr id="14" name="Picture 2" descr="http://according2g.com/wp-content/uploads/2010/02/Gay-Jesus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9575799" y="0"/>
              <a:ext cx="5245099" cy="39751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7" descr="M:\Church\Sermon\Images\jesus-will-survive-jesus-christ_1g8u2_ifa0k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9575800" y="3928762"/>
              <a:ext cx="3937000" cy="2952750"/>
            </a:xfrm>
            <a:prstGeom prst="rect">
              <a:avLst/>
            </a:prstGeom>
            <a:noFill/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820900" y="0"/>
              <a:ext cx="3898901" cy="3904462"/>
            </a:xfrm>
            <a:prstGeom prst="rect">
              <a:avLst/>
            </a:prstGeom>
          </p:spPr>
        </p:pic>
        <p:pic>
          <p:nvPicPr>
            <p:cNvPr id="1030" name="Picture 6" descr="http://upload.wikimedia.org/wikipedia/en/d/de/Piss_Christ_by_Serrano_Andres_(1987).jp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3512800" y="3913527"/>
              <a:ext cx="5186452" cy="29444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Rendered Image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77875" y="5286976"/>
              <a:ext cx="2473326" cy="5531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Rendered Image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512801" y="5726113"/>
              <a:ext cx="2451100" cy="611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70964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21" y="-26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pic>
        <p:nvPicPr>
          <p:cNvPr id="2054" name="Picture 6" descr="http://cdn1.epictimes.com/wp-content/uploads/2014/07/qui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31761" y="4781550"/>
            <a:ext cx="3463013" cy="1876738"/>
          </a:xfrm>
          <a:prstGeom prst="roundRect">
            <a:avLst>
              <a:gd name="adj" fmla="val 3055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026" name="Picture 2" descr="http://images.fanpop.com/images/image_uploads/2007-Entertainment-Weekly-harry-potter-222672_308_39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6351" y="1705510"/>
            <a:ext cx="5196486" cy="4952778"/>
          </a:xfrm>
          <a:prstGeom prst="roundRect">
            <a:avLst>
              <a:gd name="adj" fmla="val 137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2050" name="Picture 2" descr="http://clubhousenews.com/wp-content/uploads/2013/07/Harry-Potte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31760" y="1705510"/>
            <a:ext cx="3463013" cy="2933692"/>
          </a:xfrm>
          <a:prstGeom prst="roundRect">
            <a:avLst>
              <a:gd name="adj" fmla="val 22815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3" name="Picture 4" descr="http://blog.moviefone.com/media/2007/04/hp5-tl2-0057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523187" y="1737558"/>
            <a:ext cx="3463013" cy="2901643"/>
          </a:xfrm>
          <a:prstGeom prst="roundRect">
            <a:avLst>
              <a:gd name="adj" fmla="val 22815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5571835" y="1710680"/>
            <a:ext cx="5192650" cy="4947608"/>
          </a:xfrm>
          <a:prstGeom prst="roundRect">
            <a:avLst>
              <a:gd name="adj" fmla="val 13724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6" name="Picture 6" descr="Rendered Image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97097" y="706844"/>
            <a:ext cx="4762504" cy="105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i.kinja-img.com/gawker-media/image/upload/s--r9Gce70l--/wll8iikzcwcnx5gp6nh7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35997" y="4723460"/>
            <a:ext cx="3450203" cy="1934828"/>
          </a:xfrm>
          <a:prstGeom prst="roundRect">
            <a:avLst>
              <a:gd name="adj" fmla="val 3055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360188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21" y="-26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430" y="1684961"/>
            <a:ext cx="2831678" cy="2763749"/>
          </a:xfrm>
          <a:prstGeom prst="roundRect">
            <a:avLst>
              <a:gd name="adj" fmla="val 756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6537" y="1684961"/>
            <a:ext cx="2952296" cy="2763750"/>
          </a:xfrm>
          <a:prstGeom prst="roundRect">
            <a:avLst>
              <a:gd name="adj" fmla="val 756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5" y="1700371"/>
            <a:ext cx="2614522" cy="2748339"/>
          </a:xfrm>
          <a:prstGeom prst="roundRect">
            <a:avLst>
              <a:gd name="adj" fmla="val 756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94625" y="4654193"/>
            <a:ext cx="3159052" cy="2099391"/>
          </a:xfrm>
          <a:prstGeom prst="roundRect">
            <a:avLst>
              <a:gd name="adj" fmla="val 756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8553" y="4654193"/>
            <a:ext cx="2192071" cy="2099391"/>
          </a:xfrm>
          <a:prstGeom prst="roundRect">
            <a:avLst>
              <a:gd name="adj" fmla="val 756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2430" y="4654193"/>
            <a:ext cx="2945799" cy="1982581"/>
          </a:xfrm>
          <a:prstGeom prst="roundRect">
            <a:avLst>
              <a:gd name="adj" fmla="val 7568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4" name="Picture 6" descr="Rendered Image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97097" y="706844"/>
            <a:ext cx="4762504" cy="105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5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hittingthestage.com/wp-content/uploads/2013/12/movie_theat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49" y="1524000"/>
            <a:ext cx="5676901" cy="2876811"/>
          </a:xfrm>
        </p:spPr>
        <p:txBody>
          <a:bodyPr>
            <a:no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>
              <a:lnSpc>
                <a:spcPts val="5200"/>
              </a:lnSpc>
            </a:pPr>
            <a:r>
              <a:rPr lang="en-US" sz="6000" b="1" spc="300" dirty="0" smtClean="0">
                <a:ln/>
                <a:solidFill>
                  <a:srgbClr val="2663D6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Is there too</a:t>
            </a:r>
            <a:br>
              <a:rPr lang="en-US" sz="6000" b="1" spc="300" dirty="0" smtClean="0">
                <a:ln/>
                <a:solidFill>
                  <a:srgbClr val="2663D6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6000" b="1" spc="300" dirty="0" smtClean="0">
                <a:ln/>
                <a:solidFill>
                  <a:srgbClr val="2663D6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much Sex</a:t>
            </a:r>
            <a:br>
              <a:rPr lang="en-US" sz="6000" b="1" spc="300" dirty="0" smtClean="0">
                <a:ln/>
                <a:solidFill>
                  <a:srgbClr val="2663D6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6000" b="1" spc="300" dirty="0" smtClean="0">
                <a:ln/>
                <a:solidFill>
                  <a:srgbClr val="2663D6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shown in Hollywood Movies?</a:t>
            </a:r>
            <a:endParaRPr lang="en-US" sz="6000" b="1" spc="300" dirty="0">
              <a:ln/>
              <a:solidFill>
                <a:srgbClr val="2663D6"/>
              </a:solidFill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20391" y="-318306"/>
            <a:ext cx="5785259" cy="18191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8400"/>
              </a:lnSpc>
            </a:pPr>
            <a:r>
              <a:rPr lang="en-US" sz="66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    </a:t>
            </a:r>
            <a: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Question:</a:t>
            </a:r>
            <a:endParaRPr lang="en-US" sz="6600" b="1" spc="-150" dirty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152399" y="-10294535"/>
            <a:ext cx="9144000" cy="10211985"/>
            <a:chOff x="152399" y="-3768726"/>
            <a:chExt cx="9144000" cy="10211985"/>
          </a:xfrm>
        </p:grpSpPr>
        <p:grpSp>
          <p:nvGrpSpPr>
            <p:cNvPr id="8" name="Group 7"/>
            <p:cNvGrpSpPr/>
            <p:nvPr/>
          </p:nvGrpSpPr>
          <p:grpSpPr>
            <a:xfrm>
              <a:off x="155575" y="241300"/>
              <a:ext cx="9140824" cy="1839913"/>
              <a:chOff x="155575" y="241300"/>
              <a:chExt cx="9140824" cy="1839913"/>
            </a:xfrm>
          </p:grpSpPr>
          <p:pic>
            <p:nvPicPr>
              <p:cNvPr id="2050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5575" y="241300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56486" y="241300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" name="Group 8"/>
            <p:cNvGrpSpPr/>
            <p:nvPr/>
          </p:nvGrpSpPr>
          <p:grpSpPr>
            <a:xfrm>
              <a:off x="152399" y="2399519"/>
              <a:ext cx="9140824" cy="1839913"/>
              <a:chOff x="152399" y="2042448"/>
              <a:chExt cx="9140824" cy="1839913"/>
            </a:xfrm>
          </p:grpSpPr>
          <p:pic>
            <p:nvPicPr>
              <p:cNvPr id="10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2399" y="2042448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3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53310" y="2042448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5" name="Group 14"/>
            <p:cNvGrpSpPr/>
            <p:nvPr/>
          </p:nvGrpSpPr>
          <p:grpSpPr>
            <a:xfrm>
              <a:off x="152399" y="4603346"/>
              <a:ext cx="9140824" cy="1839913"/>
              <a:chOff x="152399" y="3991035"/>
              <a:chExt cx="9140824" cy="1839913"/>
            </a:xfrm>
          </p:grpSpPr>
          <p:pic>
            <p:nvPicPr>
              <p:cNvPr id="11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2399" y="3991035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4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53310" y="3991035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8" name="Group 17"/>
            <p:cNvGrpSpPr/>
            <p:nvPr/>
          </p:nvGrpSpPr>
          <p:grpSpPr>
            <a:xfrm>
              <a:off x="152399" y="-1763713"/>
              <a:ext cx="9140824" cy="1839913"/>
              <a:chOff x="155575" y="241300"/>
              <a:chExt cx="9140824" cy="1839913"/>
            </a:xfrm>
          </p:grpSpPr>
          <p:pic>
            <p:nvPicPr>
              <p:cNvPr id="19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5575" y="241300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56486" y="241300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21" name="Group 20"/>
            <p:cNvGrpSpPr/>
            <p:nvPr/>
          </p:nvGrpSpPr>
          <p:grpSpPr>
            <a:xfrm>
              <a:off x="152399" y="-3768726"/>
              <a:ext cx="9140824" cy="1839913"/>
              <a:chOff x="155575" y="241300"/>
              <a:chExt cx="9140824" cy="1839913"/>
            </a:xfrm>
          </p:grpSpPr>
          <p:pic>
            <p:nvPicPr>
              <p:cNvPr id="22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5575" y="241300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http://bayyinah.com/wp-content/uploads/2014/07/questionMark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56486" y="241300"/>
                <a:ext cx="1839913" cy="1839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421131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d1oi7t5trwfj5d.cloudfront.net/69/ab/84ce57d2474bb8091f8d9912c614/movie-theat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734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92806"/>
            <a:ext cx="8515350" cy="6349999"/>
          </a:xfrm>
        </p:spPr>
        <p:txBody>
          <a:bodyPr>
            <a:noAutofit/>
          </a:bodyPr>
          <a:lstStyle/>
          <a:p>
            <a:pPr>
              <a:lnSpc>
                <a:spcPts val="6400"/>
              </a:lnSpc>
            </a:pPr>
            <a:r>
              <a:rPr lang="en-US" sz="88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    </a:t>
            </a:r>
            <a:r>
              <a:rPr lang="en-US" sz="80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Question?</a:t>
            </a:r>
            <a:br>
              <a:rPr lang="en-US" sz="80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</a:br>
            <a:r>
              <a:rPr lang="en-US" sz="7200" b="1" spc="-150" dirty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H</a:t>
            </a:r>
            <a: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ow </a:t>
            </a:r>
            <a:r>
              <a:rPr lang="en-US" sz="7200" b="1" spc="-150" dirty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many Movies </a:t>
            </a:r>
            <a:r>
              <a:rPr lang="en-US" sz="6600" b="1" spc="-150" dirty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can you </a:t>
            </a:r>
            <a:r>
              <a:rPr lang="en-US" sz="66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name</a:t>
            </a:r>
            <a:br>
              <a:rPr lang="en-US" sz="66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</a:br>
            <a: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where sex is</a:t>
            </a:r>
            <a:b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</a:br>
            <a: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shown</a:t>
            </a:r>
            <a:b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</a:br>
            <a: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between</a:t>
            </a:r>
            <a:b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</a:br>
            <a: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married</a:t>
            </a:r>
            <a:b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</a:br>
            <a:r>
              <a:rPr lang="en-US" sz="72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couples.</a:t>
            </a:r>
            <a:endParaRPr lang="en-US" sz="7200" b="1" spc="-150" dirty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</p:txBody>
      </p:sp>
      <p:pic>
        <p:nvPicPr>
          <p:cNvPr id="4098" name="Picture 2" descr="https://bobertpaulson.files.wordpress.com/2011/08/one-day-movies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6939932"/>
            <a:ext cx="9144000" cy="1485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5578827" y="1814286"/>
            <a:ext cx="3565173" cy="5043713"/>
            <a:chOff x="9441951" y="-883818"/>
            <a:chExt cx="6042025" cy="8459439"/>
          </a:xfrm>
        </p:grpSpPr>
        <p:pic>
          <p:nvPicPr>
            <p:cNvPr id="3074" name="Picture 2" descr="http://www.pastor-dave.com/wp-content/uploads/2014/08/Wedding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41951" y="-717623"/>
              <a:ext cx="6042025" cy="82932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http://www.smashingworld.com/wp-content/uploads/2015/04/Wedding-Ring-32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127126" y="-883818"/>
              <a:ext cx="2356850" cy="1767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5032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.telegraph.co.uk/multimedia/archive/03178/couple-in-love_3178628c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442" y="1114122"/>
            <a:ext cx="7886700" cy="4819650"/>
          </a:xfrm>
        </p:spPr>
        <p:txBody>
          <a:bodyPr>
            <a:noAutofit/>
          </a:bodyPr>
          <a:lstStyle/>
          <a:p>
            <a:pPr>
              <a:lnSpc>
                <a:spcPts val="7200"/>
              </a:lnSpc>
            </a:pPr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There’s not too much sex</a:t>
            </a:r>
            <a:b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 movies!</a:t>
            </a:r>
            <a:b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There’s too</a:t>
            </a:r>
            <a:b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much </a:t>
            </a:r>
            <a:r>
              <a:rPr lang="en-US" sz="9600" b="1" u="sng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Adultery</a:t>
            </a:r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&amp;</a:t>
            </a:r>
            <a:b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9600" b="1" u="sng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Fornication</a:t>
            </a:r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!</a:t>
            </a:r>
            <a:endParaRPr lang="en-US" sz="96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-8001000" y="0"/>
            <a:ext cx="7277100" cy="6705600"/>
            <a:chOff x="0" y="0"/>
            <a:chExt cx="7277100" cy="6705600"/>
          </a:xfrm>
        </p:grpSpPr>
        <p:sp>
          <p:nvSpPr>
            <p:cNvPr id="6" name="Title 1"/>
            <p:cNvSpPr txBox="1">
              <a:spLocks/>
            </p:cNvSpPr>
            <p:nvPr/>
          </p:nvSpPr>
          <p:spPr>
            <a:xfrm>
              <a:off x="0" y="0"/>
              <a:ext cx="5609608" cy="481965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lnSpc>
                  <a:spcPts val="4700"/>
                </a:lnSpc>
              </a:pPr>
              <a: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There’s not</a:t>
              </a:r>
            </a:p>
            <a:p>
              <a:pPr>
                <a:lnSpc>
                  <a:spcPts val="4700"/>
                </a:lnSpc>
              </a:pPr>
              <a: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too much sex</a:t>
              </a:r>
              <a:b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</a:br>
              <a: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in movies!</a:t>
              </a:r>
              <a:b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</a:br>
              <a: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There’s too</a:t>
              </a:r>
            </a:p>
            <a:p>
              <a:pPr>
                <a:lnSpc>
                  <a:spcPts val="4700"/>
                </a:lnSpc>
              </a:pPr>
              <a: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much</a:t>
              </a:r>
            </a:p>
            <a:p>
              <a:pPr>
                <a:lnSpc>
                  <a:spcPts val="4700"/>
                </a:lnSpc>
              </a:pPr>
              <a:r>
                <a:rPr lang="en-US" sz="6000" b="1" u="sng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Adultery</a:t>
              </a:r>
              <a: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 &amp;</a:t>
              </a:r>
              <a:b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</a:br>
              <a:r>
                <a:rPr lang="en-US" sz="6000" b="1" u="sng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Fornication</a:t>
              </a:r>
              <a:r>
                <a:rPr lang="en-US" sz="6000" b="1" spc="300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latin typeface="Aharoni" panose="02010803020104030203" pitchFamily="2" charset="-79"/>
                  <a:cs typeface="Aharoni" panose="02010803020104030203" pitchFamily="2" charset="-79"/>
                </a:rPr>
                <a:t>!</a:t>
              </a:r>
              <a:endParaRPr lang="en-US" sz="6000" b="1" spc="30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endParaRPr>
            </a:p>
          </p:txBody>
        </p:sp>
        <p:pic>
          <p:nvPicPr>
            <p:cNvPr id="4098" name="Picture 2" descr="Rendered Image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" y="4991100"/>
              <a:ext cx="7219950" cy="8385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0" name="Picture 4" descr="Rendered Image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" y="5848349"/>
              <a:ext cx="7219950" cy="8572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91668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youwall.com/papel/9750a4268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"/>
            <a:ext cx="9144000" cy="68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0" y="0"/>
            <a:ext cx="9144000" cy="52006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6500"/>
              </a:lnSpc>
            </a:pPr>
            <a:r>
              <a:rPr lang="en-US" sz="60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But Adultery &amp; fornication are not sacred. </a:t>
            </a:r>
          </a:p>
          <a:p>
            <a:pPr>
              <a:lnSpc>
                <a:spcPts val="6500"/>
              </a:lnSpc>
            </a:pPr>
            <a:endParaRPr lang="en-US" sz="8000" b="1" spc="-150" dirty="0" smtClean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  <a:p>
            <a:pPr>
              <a:lnSpc>
                <a:spcPts val="6500"/>
              </a:lnSpc>
            </a:pPr>
            <a:endParaRPr lang="en-US" sz="8000" b="1" spc="-150" dirty="0" smtClean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  <a:p>
            <a:pPr>
              <a:lnSpc>
                <a:spcPts val="8700"/>
              </a:lnSpc>
            </a:pPr>
            <a:endParaRPr lang="en-US" sz="8000" b="1" spc="-150" dirty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  <a:p>
            <a:pPr>
              <a:lnSpc>
                <a:spcPts val="6500"/>
              </a:lnSpc>
            </a:pPr>
            <a:endParaRPr lang="en-US" sz="8000" b="1" spc="-150" dirty="0" smtClean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  <a:p>
            <a:pPr>
              <a:lnSpc>
                <a:spcPts val="6500"/>
              </a:lnSpc>
            </a:pPr>
            <a:r>
              <a:rPr lang="en-US" sz="66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No commitment, Lust, Passion of the moment.</a:t>
            </a:r>
            <a:r>
              <a:rPr lang="en-US" sz="8000" b="1" spc="-150" dirty="0" smtClean="0">
                <a:ln/>
                <a:solidFill>
                  <a:schemeClr val="accent4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 </a:t>
            </a:r>
            <a:endParaRPr lang="en-US" sz="7200" b="1" spc="-150" dirty="0">
              <a:ln/>
              <a:solidFill>
                <a:schemeClr val="accent4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</p:txBody>
      </p:sp>
      <p:pic>
        <p:nvPicPr>
          <p:cNvPr id="2050" name="Picture 2" descr="https://agingcapriciously.files.wordpress.com/2014/12/new-years-eve-part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44050" y="0"/>
            <a:ext cx="11430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56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0" y="1"/>
            <a:ext cx="9281399" cy="6857999"/>
            <a:chOff x="-23099" y="-1"/>
            <a:chExt cx="9152410" cy="6857999"/>
          </a:xfrm>
        </p:grpSpPr>
        <p:pic>
          <p:nvPicPr>
            <p:cNvPr id="5" name="Picture 2" descr="http://cbswomc2.files.wordpress.com/2013/06/71285935.jpg%3Fw%3D300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-23099" y="0"/>
              <a:ext cx="4030076" cy="2828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http://www.chelseadogs.com/blog/wp-content/uploads/2013/09/partydog13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06978" y="-1"/>
              <a:ext cx="5122333" cy="6857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 descr="http://barkpost.com/wp-content/uploads/2014/05/CRAZY-DOGS-dogs-13655070-660-554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-14690" y="2828926"/>
              <a:ext cx="4027889" cy="40290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0358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mph" presetSubtype="0" accel="22140" decel="22140" fill="hold" nodeType="withEffect">
                                  <p:stCondLst>
                                    <p:cond delay="25000"/>
                                  </p:stCondLst>
                                  <p:childTnLst>
                                    <p:animScale>
                                      <p:cBhvr>
                                        <p:cTn id="9" dur="135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21" y="-280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028487"/>
            <a:ext cx="9144000" cy="582951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6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5101" y="1064258"/>
            <a:ext cx="3353711" cy="745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-9908381" y="1000411"/>
            <a:ext cx="9255239" cy="5984589"/>
            <a:chOff x="-9734550" y="1000412"/>
            <a:chExt cx="8724900" cy="5628242"/>
          </a:xfrm>
        </p:grpSpPr>
        <p:pic>
          <p:nvPicPr>
            <p:cNvPr id="5124" name="Picture 4" descr="http://news.doddleme.com/wp-content/uploads/2015/03/Chris-Pine-Captain-Kirk-Star-Trek-Into-Darkness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6462"/>
            <a:stretch/>
          </p:blipFill>
          <p:spPr bwMode="auto">
            <a:xfrm>
              <a:off x="-9734550" y="1000412"/>
              <a:ext cx="8724900" cy="5628242"/>
            </a:xfrm>
            <a:prstGeom prst="rect">
              <a:avLst/>
            </a:prstGeom>
            <a:noFill/>
            <a:ln>
              <a:noFill/>
            </a:ln>
            <a:extLst/>
          </p:spPr>
        </p:pic>
        <p:pic>
          <p:nvPicPr>
            <p:cNvPr id="13" name="Picture 6" descr="http://upload.wikimedia.org/wikipedia/commons/thumb/8/8a/Star_Trek_TOS_logo.svg/2000px-Star_Trek_TOS_logo.svg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371850" y="1249304"/>
              <a:ext cx="2257426" cy="5316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Group 9"/>
          <p:cNvGrpSpPr/>
          <p:nvPr/>
        </p:nvGrpSpPr>
        <p:grpSpPr>
          <a:xfrm>
            <a:off x="9797142" y="1028486"/>
            <a:ext cx="9144001" cy="5829514"/>
            <a:chOff x="11753853" y="1028486"/>
            <a:chExt cx="8724901" cy="5600168"/>
          </a:xfrm>
        </p:grpSpPr>
        <p:pic>
          <p:nvPicPr>
            <p:cNvPr id="5122" name="Picture 2" descr="http://pipocamoderna.virgula.uol.com.br/wp-content/uploads/2013/06/header-star-trek-into-darkness-new-featurette-clip-and-tv-spots.jp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3853" y="1028486"/>
              <a:ext cx="8724901" cy="5600168"/>
            </a:xfrm>
            <a:prstGeom prst="rect">
              <a:avLst/>
            </a:prstGeom>
            <a:noFill/>
            <a:ln>
              <a:noFill/>
            </a:ln>
            <a:extLst/>
          </p:spPr>
        </p:pic>
        <p:pic>
          <p:nvPicPr>
            <p:cNvPr id="5126" name="Picture 6" descr="http://upload.wikimedia.org/wikipedia/commons/thumb/8/8a/Star_Trek_TOS_logo.svg/2000px-Star_Trek_TOS_logo.svg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75168" y="1096904"/>
              <a:ext cx="3006725" cy="7080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6" descr="Rendered Image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54166" y="1049744"/>
              <a:ext cx="3353711" cy="745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8581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21" y="-280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801590" y="540062"/>
            <a:ext cx="5780309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threePt" dir="t"/>
            </a:scene3d>
            <a:sp3d z="120650" extrusionH="57150">
              <a:bevelT w="38100" h="101600"/>
            </a:sp3d>
          </a:bodyPr>
          <a:lstStyle/>
          <a:p>
            <a:pPr algn="dist"/>
            <a:r>
              <a:rPr lang="en-US" sz="7200" b="1" spc="47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latin typeface="Wide Latin" panose="020A0A07050505020404" pitchFamily="18" charset="0"/>
              </a:rPr>
              <a:t>Music</a:t>
            </a:r>
            <a:endParaRPr lang="en-US" sz="7200" b="1" spc="470" dirty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/>
              <a:latin typeface="Wide Latin" panose="020A0A070505050204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154213" y="1610906"/>
            <a:ext cx="4883111" cy="2808694"/>
            <a:chOff x="154213" y="1610906"/>
            <a:chExt cx="4883111" cy="2808694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4213" y="1616675"/>
              <a:ext cx="4883111" cy="2802925"/>
            </a:xfrm>
            <a:prstGeom prst="roundRect">
              <a:avLst>
                <a:gd name="adj" fmla="val 6250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5000" b="94615" l="2462" r="95077">
                          <a14:backgroundMark x1="32308" y1="42692" x2="32308" y2="42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17938" y="1610906"/>
              <a:ext cx="1071562" cy="634024"/>
            </a:xfrm>
            <a:prstGeom prst="rect">
              <a:avLst/>
            </a:prstGeom>
          </p:spPr>
        </p:pic>
      </p:grpSp>
      <p:pic>
        <p:nvPicPr>
          <p:cNvPr id="3074" name="Picture 2" descr="http://www.identitynetwork.net/images/WOWWorshipLim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08601" y="1661221"/>
            <a:ext cx="3682999" cy="237737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3076" name="Picture 4" descr="http://www.newreleasetuesday.com/thum_creater/phpThumb.php?src=../images/album_cover_images/cover_2783.jpg&amp;w=300&amp;h=30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08600" y="4203700"/>
            <a:ext cx="3682999" cy="248920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3078" name="Picture 6" descr="http://upload.wikimedia.org/wikipedia/en/2/21/Ludacris-ChickenAndBeer-music-album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975" y="4622800"/>
            <a:ext cx="2282826" cy="207010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3080" name="Picture 8" descr="http://media.marketwire.com/attachments/200607/TN-274238_coverart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44775" y="4622800"/>
            <a:ext cx="2392549" cy="207010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4" name="Picture 4" descr="http://www.ironmaidenwallpaper.com/files/album_iron_maiden_iron_maiden_remaster_ironmaidenwallpaper.com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126991" y="4613018"/>
            <a:ext cx="2282194" cy="207988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026" name="Picture 2" descr="http://musicenthusiastmag.com/wp-content/uploads/2013/06/cd-cover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573521" y="4613019"/>
            <a:ext cx="2360097" cy="207988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028" name="Picture 4" descr="http://www.thebellamygroup.com/wp-content/uploads/2014/05/I-Love-to-Praise-CD-Cover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57425" y="1667085"/>
            <a:ext cx="3664172" cy="2371515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030" name="Picture 6" descr="http://mysendoff.com/wp-content/uploads/2011/09/israel_kamakawiwoole_t960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38597" y="4202700"/>
            <a:ext cx="3683000" cy="249020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6" name="Picture 2" descr="http://www.metalmusicarchives.com/images/covers/marilyn-manson-smells-like-children(ep)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154388" y="1615139"/>
            <a:ext cx="4883112" cy="284256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52879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21" y="-280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2752"/>
          <a:stretch/>
        </p:blipFill>
        <p:spPr>
          <a:xfrm>
            <a:off x="174554" y="1740391"/>
            <a:ext cx="4306734" cy="4909037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91744" y="1740391"/>
            <a:ext cx="4241800" cy="4909037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3074" name="Picture 2" descr="http://www.independent.co.uk/incoming/article8307106.ece/BINARY/original/pollockTateModern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54456" y="1758698"/>
            <a:ext cx="4269476" cy="489072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3076" name="Picture 4" descr="Rendered Imag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1975" y="684601"/>
            <a:ext cx="7829550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hdwallpaperspulse.com/wp-content/uploads/2013/09/10/4.jpe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4674201" y="1758697"/>
            <a:ext cx="4306736" cy="489072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306341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21" y="-280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6961" y="596854"/>
            <a:ext cx="889484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threePt" dir="t"/>
            </a:scene3d>
            <a:sp3d z="120650" extrusionH="57150">
              <a:bevelT w="38100" h="101600"/>
            </a:sp3d>
          </a:bodyPr>
          <a:lstStyle/>
          <a:p>
            <a:pPr algn="dist"/>
            <a:r>
              <a:rPr lang="en-US" sz="7200" b="1" spc="47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latin typeface="Braggadocio" panose="04030B070D0B02020403" pitchFamily="82" charset="0"/>
              </a:rPr>
              <a:t>Video Games</a:t>
            </a:r>
            <a:endParaRPr lang="en-US" sz="7200" b="1" spc="470" dirty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/>
              <a:latin typeface="Braggadocio" panose="04030B070D0B02020403" pitchFamily="8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6960" y="4253501"/>
            <a:ext cx="4238656" cy="2476073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4191" y="4514010"/>
            <a:ext cx="4282331" cy="218474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6135" y="1695236"/>
            <a:ext cx="4310577" cy="237333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4098" name="Picture 2" descr="http://www.coverdude.com/covers/heaven-front-cover-64620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54191" y="1695236"/>
            <a:ext cx="4282331" cy="260093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6146" name="Picture 2" descr="http://www.independent.co.uk/incoming/article8827462.ece/binary/original/GTAV_GAME_Midnight_Launch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4600252" y="1695236"/>
            <a:ext cx="4310577" cy="237333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6148" name="Picture 4" descr="http://thebrotherhoodofevilgeeks.files.wordpress.com/2013/01/black-ops-2-zombies-bg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4569427" y="4244082"/>
            <a:ext cx="4279752" cy="248549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6150" name="Picture 6" descr="http://static.giantbomb.com/uploads/original/13/133523/2392227-t6sp2012-11-1118-57-168c8j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433676" y="4476805"/>
            <a:ext cx="4282331" cy="225277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239983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21" y="-280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6080" y="4062817"/>
            <a:ext cx="2772436" cy="265735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6080" y="1509526"/>
            <a:ext cx="2338627" cy="2353308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3909" y="4062817"/>
            <a:ext cx="2983843" cy="265735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87727" y="1756882"/>
            <a:ext cx="2688334" cy="4963286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92391" y="1893484"/>
            <a:ext cx="3417652" cy="193698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sp>
        <p:nvSpPr>
          <p:cNvPr id="9" name="Rectangle 8"/>
          <p:cNvSpPr/>
          <p:nvPr/>
        </p:nvSpPr>
        <p:spPr>
          <a:xfrm>
            <a:off x="2514708" y="319456"/>
            <a:ext cx="4040204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threePt" dir="t"/>
            </a:scene3d>
            <a:sp3d z="120650" extrusionH="57150">
              <a:bevelT w="38100" h="101600"/>
            </a:sp3d>
          </a:bodyPr>
          <a:lstStyle/>
          <a:p>
            <a:pPr algn="dist"/>
            <a:r>
              <a:rPr lang="en-US" sz="11500" b="1" spc="47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latin typeface="Cooper Black" panose="0208090404030B020404" pitchFamily="18" charset="0"/>
              </a:rPr>
              <a:t>Toys</a:t>
            </a:r>
            <a:endParaRPr lang="en-US" sz="11500" b="1" spc="470" dirty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/>
              <a:latin typeface="Cooper Black" panose="0208090404030B020404" pitchFamily="18" charset="0"/>
            </a:endParaRPr>
          </a:p>
        </p:txBody>
      </p:sp>
      <p:pic>
        <p:nvPicPr>
          <p:cNvPr id="7170" name="Picture 2" descr="http://www.toysrus.com/graphics/product_images/pTRU1-19845834enh-z6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413649" y="1509525"/>
            <a:ext cx="2366841" cy="235330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7172" name="Picture 4" descr="http://www.pickmychristmasgifts.com/wp-content/uploads/2012/10/Lightning-McQueen-power-wheels.jpg?9d7bd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393145" y="4062816"/>
            <a:ext cx="2772436" cy="264245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7174" name="Picture 6" descr="http://wac.450f.edgecastcdn.net/80450F/comicsalliance.com/files/2013/02/captain-america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29393" y="1756881"/>
            <a:ext cx="2774183" cy="4963286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7176" name="Picture 8" descr="http://www.selogiebrett.com/wp-content/uploads/2014/12/toys-r-us-customer-service-contact-number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418514" y="4077715"/>
            <a:ext cx="2967042" cy="2642451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7178" name="Picture 10" descr="http://www.toptenz.net/wp-content/uploads/2008/06/candyland-game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869125" y="1893483"/>
            <a:ext cx="3417653" cy="1965058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1023767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1" y="1865408"/>
            <a:ext cx="9143999" cy="4992591"/>
          </a:xfrm>
          <a:prstGeom prst="rect">
            <a:avLst/>
          </a:prstGeom>
          <a:scene3d>
            <a:camera prst="orthographicFront"/>
            <a:lightRig rig="balanced" dir="t"/>
          </a:scene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186540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8685" y="1893483"/>
            <a:ext cx="4627864" cy="4776151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sp>
        <p:nvSpPr>
          <p:cNvPr id="3" name="AutoShape 2" descr="http://www.dvdsreleasedates.com/covers/touched-by-an-angel-the-fifth-season-dvd-cover-41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7935" y="1893482"/>
            <a:ext cx="4021764" cy="4776151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3076" name="Picture 4" descr="http://www.orlandofamilymagazine.com/wp-content/uploads/2011/07/tv_techtalk_OF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205"/>
          <a:stretch/>
        </p:blipFill>
        <p:spPr bwMode="auto">
          <a:xfrm>
            <a:off x="3428693" y="179919"/>
            <a:ext cx="2015424" cy="1669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9921" y="-28075"/>
            <a:ext cx="9104080" cy="10284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Above"/>
              <a:lightRig rig="soft" dir="t">
                <a:rot lat="0" lon="0" rev="15600000"/>
              </a:lightRig>
            </a:scene3d>
            <a:sp3d extrusionH="57150" prstMaterial="softEdge">
              <a:bevelT w="25400" h="38100" prst="coolSlant"/>
            </a:sp3d>
          </a:bodyPr>
          <a:lstStyle/>
          <a:p>
            <a:pPr algn="dist">
              <a:lnSpc>
                <a:spcPts val="7300"/>
              </a:lnSpc>
            </a:pPr>
            <a:r>
              <a:rPr lang="en-US" sz="66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M</a:t>
            </a:r>
            <a:r>
              <a:rPr lang="en-US" sz="48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ountain of </a:t>
            </a:r>
            <a:r>
              <a:rPr lang="en-US" sz="5700" b="1" spc="-150" dirty="0" smtClean="0">
                <a:ln w="3175">
                  <a:solidFill>
                    <a:prstClr val="black"/>
                  </a:solidFill>
                </a:ln>
                <a:solidFill>
                  <a:srgbClr val="FF0000"/>
                </a:solidFill>
                <a:effectLst>
                  <a:glow rad="25400">
                    <a:srgbClr val="002060">
                      <a:alpha val="60000"/>
                    </a:srgbClr>
                  </a:glow>
                </a:effectLst>
                <a:latin typeface="Rockwell Condensed" panose="02060603050405020104" pitchFamily="18" charset="0"/>
              </a:rPr>
              <a:t>Entertainment</a:t>
            </a:r>
            <a:endParaRPr lang="en-US" sz="7500" b="1" spc="-150" dirty="0" smtClean="0">
              <a:ln w="3175">
                <a:solidFill>
                  <a:prstClr val="black"/>
                </a:solidFill>
              </a:ln>
              <a:solidFill>
                <a:srgbClr val="FF0000"/>
              </a:solidFill>
              <a:effectLst>
                <a:glow rad="25400">
                  <a:srgbClr val="002060">
                    <a:alpha val="60000"/>
                  </a:srgbClr>
                </a:glow>
              </a:effectLst>
              <a:latin typeface="Rockwell Condensed" panose="02060603050405020104" pitchFamily="18" charset="0"/>
            </a:endParaRPr>
          </a:p>
        </p:txBody>
      </p:sp>
      <p:pic>
        <p:nvPicPr>
          <p:cNvPr id="8194" name="Picture 2" descr="http://upload.wikimedia.org/wikipedia/en/2/22/The-vampire-diaries-season-2-dvd_558x754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4804290" y="1893482"/>
            <a:ext cx="4600649" cy="4776151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8196" name="Picture 4" descr="http://www.tvshowsondvd.com/graphics/news3/LittleHouseOnThePrairie_S3_BLU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47642" y="1893483"/>
            <a:ext cx="4024466" cy="4837408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8198" name="Picture 6" descr="http://upload.wikimedia.org/wikipedia/commons/thumb/a/a8/No-TV.svg/2000px-No-TV.svg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0043602" y="1705118"/>
            <a:ext cx="4759702" cy="489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480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68620" y="4171950"/>
            <a:ext cx="2667470" cy="2806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56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1" y="-28075"/>
            <a:ext cx="9144000" cy="6886074"/>
            <a:chOff x="0" y="-28075"/>
            <a:chExt cx="9144001" cy="6886074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-28075"/>
              <a:ext cx="9144001" cy="1602453"/>
            </a:xfrm>
            <a:prstGeom prst="rect">
              <a:avLst/>
            </a:prstGeom>
          </p:spPr>
        </p:pic>
        <p:pic>
          <p:nvPicPr>
            <p:cNvPr id="4100" name="Picture 4" descr="http://previews.123rf.com/images/mg1408/mg14081104/mg1408110400086/9225461-white-marble-texture-background-High-resolution-scan--Stock-Photo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498599"/>
              <a:ext cx="9144001" cy="5359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AutoShape 2" descr="http://www.dvdsreleasedates.com/covers/touched-by-an-angel-the-fifth-season-dvd-cover-41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226" y="245903"/>
            <a:ext cx="9080499" cy="105891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5209" y="1845276"/>
            <a:ext cx="8731077" cy="4802267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4104" name="Picture 8" descr="Image by FlamingText.com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46600" y="1018598"/>
            <a:ext cx="3577490" cy="96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shapirocanterlaw.com/wp-content/uploads/2014/03/Law_hammer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4566" y="760289"/>
            <a:ext cx="1717353" cy="128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9339209" y="2268328"/>
            <a:ext cx="7968017" cy="3105150"/>
            <a:chOff x="8038632" y="2268328"/>
            <a:chExt cx="7968017" cy="310515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038632" y="2268328"/>
              <a:ext cx="4191214" cy="310515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2229847" y="2268328"/>
              <a:ext cx="3776802" cy="3105150"/>
            </a:xfrm>
            <a:prstGeom prst="rect">
              <a:avLst/>
            </a:prstGeom>
          </p:spPr>
        </p:pic>
      </p:grpSp>
      <p:pic>
        <p:nvPicPr>
          <p:cNvPr id="13" name="Picture 4" descr="http://www.modvive.com/wp-content/uploads/2013/10/145988932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45"/>
          <a:stretch/>
        </p:blipFill>
        <p:spPr bwMode="auto">
          <a:xfrm>
            <a:off x="-4765538" y="2268328"/>
            <a:ext cx="4109812" cy="310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52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1" y="-28075"/>
            <a:ext cx="9144000" cy="6886074"/>
            <a:chOff x="0" y="-28075"/>
            <a:chExt cx="9144001" cy="6886074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-28075"/>
              <a:ext cx="9144001" cy="1602453"/>
            </a:xfrm>
            <a:prstGeom prst="rect">
              <a:avLst/>
            </a:prstGeom>
          </p:spPr>
        </p:pic>
        <p:pic>
          <p:nvPicPr>
            <p:cNvPr id="4100" name="Picture 4" descr="http://previews.123rf.com/images/mg1408/mg14081104/mg1408110400086/9225461-white-marble-texture-background-High-resolution-scan--Stock-Photo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498599"/>
              <a:ext cx="9144001" cy="5359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AutoShape 2" descr="http://www.dvdsreleasedates.com/covers/touched-by-an-angel-the-fifth-season-dvd-cover-41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226" y="245903"/>
            <a:ext cx="9080499" cy="105891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542" y="1498598"/>
            <a:ext cx="8661229" cy="5192487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4104" name="Picture 8" descr="Image by FlamingText.com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46600" y="1018598"/>
            <a:ext cx="3577490" cy="96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assets.makers.com/Sarah-Weddington-Supreme-Court-Bench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7580" y="4180114"/>
            <a:ext cx="4075895" cy="2305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returnofkings.com/wp-content/uploads/2014/05/abortion-debate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22017" y="4180115"/>
            <a:ext cx="4043012" cy="230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3.bp.blogspot.com/-svBLGqHC3T0/UigJUL_e-WI/AAAAAAAABIo/ggcsonJa1Zg/s1600/roe_vs__wade_logo_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7579" y="1848356"/>
            <a:ext cx="1761163" cy="179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shapirocanterlaw.com/wp-content/uploads/2014/03/Law_hammer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30160" y="747327"/>
            <a:ext cx="1734633" cy="130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3943" y="4175208"/>
            <a:ext cx="4203700" cy="23099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97643" y="4175208"/>
            <a:ext cx="4859277" cy="2309955"/>
          </a:xfrm>
          <a:prstGeom prst="rect">
            <a:avLst/>
          </a:prstGeom>
        </p:spPr>
      </p:pic>
      <p:sp>
        <p:nvSpPr>
          <p:cNvPr id="12" name="AutoShape 2" descr="http://churchrepent.com/wp-content/uploads/2013/06/ABORTION-TERMINATES.jpg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-8435833" y="4151990"/>
            <a:ext cx="8188271" cy="2458359"/>
          </a:xfrm>
          <a:prstGeom prst="rect">
            <a:avLst/>
          </a:prstGeom>
        </p:spPr>
      </p:pic>
      <p:pic>
        <p:nvPicPr>
          <p:cNvPr id="17" name="Picture 2" descr="http://www.in.gov/judiciary/appeals/images/coa-group-photo.jpg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1" b="9399"/>
          <a:stretch/>
        </p:blipFill>
        <p:spPr bwMode="auto">
          <a:xfrm>
            <a:off x="492267" y="7387612"/>
            <a:ext cx="8172762" cy="245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050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3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1" y="-28075"/>
            <a:ext cx="9144000" cy="6886074"/>
            <a:chOff x="0" y="-28075"/>
            <a:chExt cx="9144001" cy="6886074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-28075"/>
              <a:ext cx="9144001" cy="1602453"/>
            </a:xfrm>
            <a:prstGeom prst="rect">
              <a:avLst/>
            </a:prstGeom>
          </p:spPr>
        </p:pic>
        <p:pic>
          <p:nvPicPr>
            <p:cNvPr id="4100" name="Picture 4" descr="http://previews.123rf.com/images/mg1408/mg14081104/mg1408110400086/9225461-white-marble-texture-background-High-resolution-scan--Stock-Photo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498599"/>
              <a:ext cx="9144001" cy="5359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AutoShape 2" descr="http://www.dvdsreleasedates.com/covers/touched-by-an-angel-the-fifth-season-dvd-cover-41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226" y="245903"/>
            <a:ext cx="9080499" cy="10589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9803423" y="1604379"/>
            <a:ext cx="9133724" cy="525361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roup 1"/>
          <p:cNvGrpSpPr/>
          <p:nvPr/>
        </p:nvGrpSpPr>
        <p:grpSpPr>
          <a:xfrm>
            <a:off x="1" y="1574378"/>
            <a:ext cx="9144000" cy="5477402"/>
            <a:chOff x="215900" y="1574377"/>
            <a:chExt cx="8710386" cy="5171138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215900" y="1574377"/>
              <a:ext cx="8710386" cy="505865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" name="Rectangle 11"/>
            <p:cNvSpPr/>
            <p:nvPr/>
          </p:nvSpPr>
          <p:spPr>
            <a:xfrm>
              <a:off x="781483" y="5717028"/>
              <a:ext cx="7355155" cy="102848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>
                <a:lnSpc>
                  <a:spcPts val="7300"/>
                </a:lnSpc>
              </a:pPr>
              <a:r>
                <a:rPr lang="en-US" sz="6600" b="1" dirty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</a:rPr>
                <a:t>US Military </a:t>
              </a:r>
              <a:r>
                <a:rPr lang="en-US" sz="6600" b="1" dirty="0" smtClean="0">
                  <a:ln w="9525">
                    <a:solidFill>
                      <a:schemeClr val="bg1"/>
                    </a:solidFill>
                    <a:prstDash val="solid"/>
                  </a:ln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</a:rPr>
                <a:t>Chaplain</a:t>
              </a:r>
              <a:endParaRPr lang="en-US" sz="6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endParaRPr>
            </a:p>
          </p:txBody>
        </p:sp>
      </p:grpSp>
      <p:pic>
        <p:nvPicPr>
          <p:cNvPr id="10242" name="Picture 2" descr="http://www.commandposts.com/wp-content/uploads/2012/07/Paul-Smith-2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601199" y="1574379"/>
            <a:ext cx="9133725" cy="535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Rendered Imag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9249" y="1053678"/>
            <a:ext cx="5701038" cy="1254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saintjosephplaincity.com/wp-content/uploads/2012/10/Chaplain-Photo-Daniel-Curtis-4S.jpe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071" y="7386855"/>
            <a:ext cx="9173072" cy="541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20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2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5" presetClass="path" presetSubtype="0" accel="37500" decel="37500" fill="hold" nodeType="withEffect">
                                  <p:stCondLst>
                                    <p:cond delay="24000"/>
                                  </p:stCondLst>
                                  <p:childTnLst>
                                    <p:animMotion origin="layout" path="M 2.77778E-7 -3.7037E-6 L -0.18056 -3.7037E-6 " pathEditMode="relative" rAng="0" ptsTypes="AA">
                                      <p:cBhvr>
                                        <p:cTn id="9" dur="1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2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2971800" cy="3055011"/>
          </a:xfrm>
          <a:prstGeom prst="rect">
            <a:avLst/>
          </a:prstGeom>
        </p:spPr>
      </p:pic>
      <p:pic>
        <p:nvPicPr>
          <p:cNvPr id="4" name="Picture 4" descr="http://philosophy.commons.gc.cuny.edu/files/2012/09/reading4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81" b="5185"/>
          <a:stretch/>
        </p:blipFill>
        <p:spPr bwMode="auto">
          <a:xfrm>
            <a:off x="9578103" y="0"/>
            <a:ext cx="931949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01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5" presetClass="path" presetSubtype="0" accel="49940" decel="23923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9" dur="83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-134245" y="2476499"/>
            <a:ext cx="9278246" cy="5898243"/>
            <a:chOff x="-134245" y="2476500"/>
            <a:chExt cx="9278246" cy="9057431"/>
          </a:xfrm>
        </p:grpSpPr>
        <p:pic>
          <p:nvPicPr>
            <p:cNvPr id="1026" name="Picture 2" descr="http://www.txvikings.com/godtv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88465" y="10030081"/>
              <a:ext cx="1855536" cy="15038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http://sunnybankchurch.com.au/wp-content/uploads/2014/03/Daystar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41867" y="10038020"/>
              <a:ext cx="4546598" cy="1420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http://www.tbn.org/announcements/images/TBN%20Networks%20Logo(2)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-58407" y="10038020"/>
              <a:ext cx="2933786" cy="1420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http://carolinachristianradio.org/wp-content/uploads/2012/04/TheWord_logo_FM-2012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70580" y="6506351"/>
              <a:ext cx="2356409" cy="14344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http://ww1.prweb.com/prfiles/2010/11/05/4167494/NewPFMLogo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" y="2476500"/>
              <a:ext cx="2205024" cy="1654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6" name="Picture 12" descr="http://pastorjedidiahministries.org/wp-content/uploads/2013/07/966297_584520971570231_203724163_o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715" y="7897084"/>
              <a:ext cx="2138385" cy="12629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8" name="Picture 14" descr="http://thepositivecommunity.com/wp-content/uploads/2014/10/Christian-Radio-in-the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5300" y="7923403"/>
              <a:ext cx="2235200" cy="1312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0" name="Picture 16" descr="http://wp.patheos.com.s3.amazonaws.com/blogs/badcatholic/files/2013/02/positive-encouraging-k-love-rethinking-christian-radio.jpe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5025" y="2476500"/>
              <a:ext cx="1654305" cy="1654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2" name="Picture 18" descr="http://www.wtygfm.org/wp-content/uploads/2014/09/wtyg_logo26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53001" y="7931859"/>
              <a:ext cx="1882282" cy="1202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4" name="Picture 20" descr="http://www.star93fm.com/_img/Star935_Logo.png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0099" y="6365060"/>
              <a:ext cx="3665801" cy="1575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6" name="Picture 22" descr="http://media.salemwebnetwork.com/Stations/images/WLQV-AM/template3_logo.png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34245" y="6450848"/>
              <a:ext cx="3530726" cy="16615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8" name="Picture 24" descr="http://www.897gracefm.com/wp-content/uploads/2013/11/Two-Stations-940x360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67" y="7903239"/>
              <a:ext cx="2744533" cy="12064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0" name="Picture 26" descr="http://storage.designcrowd.com/design_img/1401/1176/1176_11992_1401_image.jpg"/>
            <p:cNvPicPr>
              <a:picLocks noChangeAspect="1" noChangeArrowheads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858586" y="9337693"/>
              <a:ext cx="2429880" cy="9427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2" name="Picture 28" descr="https://lh5.ggpht.com/6NNLfNJoxIjCA9jzvD5dVkUgTZ9CHlZrufwunVnjFUwo8pfqpVWlMA57IC3U-1eIuL4e=h900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5823" y="4130806"/>
              <a:ext cx="2118943" cy="23623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4" name="Picture 30" descr="http://www.faithsearchpartners.com/wp-content/uploads/2013/03/WGTS_Logo.jpg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65595" y="2505075"/>
              <a:ext cx="2278405" cy="16257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6" name="Picture 32" descr="http://www.kymsradio.com/uploads/4/7/7/4/4774557/1789388_orig.jpg"/>
            <p:cNvPicPr>
              <a:picLocks noChangeAspect="1" noChangeArrowheads="1"/>
            </p:cNvPicPr>
            <p:nvPr/>
          </p:nvPicPr>
          <p:blipFill rotWithShape="1">
            <a:blip r:embed="rId1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137661" y="4130807"/>
              <a:ext cx="5006340" cy="23623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8" name="Picture 34" descr="http://2.bp.blogspot.com/-Pzob0rmroiE/VKbzaCRclEI/AAAAAAAAAcQ/eCU3dW2uf2M/s1600/Praise%2B99.5%2BFM%2Blogo%2B-%2B1-2-15.jpg"/>
            <p:cNvPicPr>
              <a:picLocks noChangeAspect="1" noChangeArrowheads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0146" y="4130807"/>
              <a:ext cx="2051804" cy="23623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0" name="Picture 36" descr="http://media.salemwebnetwork.com/Stations/images/WYLL-AM/template3_logo.png"/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3739" y="2476500"/>
              <a:ext cx="3052721" cy="15689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2" name="Picture 38" descr="http://media.salemwebnetwork.com/Stations/images/KFIS-FM/template3_logo.png"/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0147" y="8980653"/>
              <a:ext cx="2738438" cy="1190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4" name="Picture 40" descr="http://files.stablerack.com/webfiles/73012/logo.png"/>
            <p:cNvPicPr>
              <a:picLocks noChangeAspect="1" noChangeArrowheads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8715" y="9147305"/>
              <a:ext cx="2209801" cy="10239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6" name="Picture 42" descr="http://metrovoicenews.com/wp-content/uploads/2014/02/priase-radio-copy.jpg"/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72998" y="9258981"/>
              <a:ext cx="1807501" cy="9122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70" name="Picture 46" descr="http://fc03.deviantart.net/fs71/i/2014/049/b/1/grass_png_file__transparent_by_theartist100-d773lob.png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-95250"/>
            <a:ext cx="91440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4" descr="http://www.clker.com/cliparts/e/7/5/e/11949849161257289955radio_wireless_tower_cor_.svg.hi.pn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701" y="175356"/>
            <a:ext cx="1719438" cy="201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4" descr="http://www.clker.com/cliparts/e/7/5/e/11949849161257289955radio_wireless_tower_cor_.svg.hi.png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94832" y="776651"/>
            <a:ext cx="1206628" cy="141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4" descr="http://www.clker.com/cliparts/e/7/5/e/11949849161257289955radio_wireless_tower_cor_.svg.hi.pn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33043" y="175356"/>
            <a:ext cx="1719438" cy="201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4" name="Picture 50" descr="Rendered Image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17394" y="127731"/>
            <a:ext cx="5107305" cy="64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Rendered Image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53084" y="886571"/>
            <a:ext cx="1459164" cy="58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14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0"/>
            <a:ext cx="9144000" cy="6857999"/>
            <a:chOff x="0" y="0"/>
            <a:chExt cx="9144000" cy="6857999"/>
          </a:xfrm>
        </p:grpSpPr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1602453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V="1">
              <a:off x="0" y="1599573"/>
              <a:ext cx="9144000" cy="1941913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541487"/>
              <a:ext cx="9144000" cy="1857828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V="1">
              <a:off x="0" y="5399314"/>
              <a:ext cx="9144000" cy="1458685"/>
            </a:xfrm>
            <a:prstGeom prst="rect">
              <a:avLst/>
            </a:prstGeom>
          </p:spPr>
        </p:pic>
      </p:grpSp>
      <p:pic>
        <p:nvPicPr>
          <p:cNvPr id="8194" name="Picture 2" descr="Image by FlamingText.c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" y="0"/>
            <a:ext cx="8824685" cy="99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333830" y="1016000"/>
            <a:ext cx="8519884" cy="5500914"/>
          </a:xfrm>
          <a:prstGeom prst="roundRect">
            <a:avLst>
              <a:gd name="adj" fmla="val 129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8" name="Picture 10" descr="http://data.hdwallpapers.im/hi_definition_vector_wid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5786" y="2592550"/>
            <a:ext cx="7502768" cy="383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661517" y="1122349"/>
            <a:ext cx="8032540" cy="39600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spc="-150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nard MT Condensed" panose="02050806060905020404" pitchFamily="18" charset="0"/>
              </a:rPr>
              <a:t>L</a:t>
            </a:r>
            <a:r>
              <a:rPr lang="en-US" sz="5400" b="1" cap="none" spc="-15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nard MT Condensed" panose="02050806060905020404" pitchFamily="18" charset="0"/>
              </a:rPr>
              <a:t>ichter</a:t>
            </a:r>
            <a:r>
              <a:rPr lang="en-US" sz="5400" b="1" cap="none" spc="-15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nard MT Condensed" panose="02050806060905020404" pitchFamily="18" charset="0"/>
              </a:rPr>
              <a:t> &amp; Rothman Media Study</a:t>
            </a:r>
          </a:p>
          <a:p>
            <a:pPr algn="ctr">
              <a:lnSpc>
                <a:spcPts val="4300"/>
              </a:lnSpc>
            </a:pPr>
            <a:r>
              <a:rPr lang="en-US" sz="5400" dirty="0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Media Personal are</a:t>
            </a:r>
          </a:p>
          <a:p>
            <a:pPr>
              <a:lnSpc>
                <a:spcPts val="4300"/>
              </a:lnSpc>
            </a:pPr>
            <a:r>
              <a:rPr lang="en-US" sz="4400" spc="-150" dirty="0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~5x</a:t>
            </a:r>
            <a:r>
              <a:rPr lang="en-US" sz="4200" spc="-150" dirty="0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More likely to be Atheist/Agnostic</a:t>
            </a:r>
          </a:p>
          <a:p>
            <a:pPr>
              <a:lnSpc>
                <a:spcPts val="4300"/>
              </a:lnSpc>
            </a:pPr>
            <a:r>
              <a:rPr lang="en-US" sz="4700" spc="-150" dirty="0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~6x Less likely to attend Church</a:t>
            </a:r>
            <a:br>
              <a:rPr lang="en-US" sz="4700" spc="-150" dirty="0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4700" spc="-150" dirty="0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~4x More likely to be Liberal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870811" y="6170816"/>
            <a:ext cx="540237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baseline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www.ewtn.com/library/PROLENC/ENCYC124.HTM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56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0"/>
            <a:ext cx="9144000" cy="6857999"/>
            <a:chOff x="0" y="0"/>
            <a:chExt cx="9144000" cy="6857999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1602453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V="1">
              <a:off x="0" y="1599573"/>
              <a:ext cx="9144000" cy="1941913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541487"/>
              <a:ext cx="9144000" cy="1857828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V="1">
              <a:off x="0" y="5399314"/>
              <a:ext cx="9144000" cy="1458685"/>
            </a:xfrm>
            <a:prstGeom prst="rect">
              <a:avLst/>
            </a:prstGeom>
          </p:spPr>
        </p:pic>
      </p:grpSp>
      <p:sp>
        <p:nvSpPr>
          <p:cNvPr id="2" name="Rectangle 1"/>
          <p:cNvSpPr/>
          <p:nvPr/>
        </p:nvSpPr>
        <p:spPr>
          <a:xfrm>
            <a:off x="130628" y="846822"/>
            <a:ext cx="9261022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ts val="3600"/>
              </a:lnSpc>
            </a:pPr>
            <a:r>
              <a:rPr lang="en-US" sz="42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Issues Covered, How things are labeled</a:t>
            </a:r>
          </a:p>
          <a:p>
            <a:pPr>
              <a:lnSpc>
                <a:spcPts val="3600"/>
              </a:lnSpc>
            </a:pPr>
            <a:r>
              <a:rPr lang="en-US" sz="3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Who’s given Credibility, Good light or Bad light</a:t>
            </a:r>
            <a:endParaRPr lang="en-US" sz="3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194" name="Picture 2" descr="Image by FlamingText.c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" y="0"/>
            <a:ext cx="8824685" cy="99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media.graytvinc.com/images/medical+marijuana+128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4035" y="4542744"/>
            <a:ext cx="4200230" cy="211071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5128" name="Picture 8" descr="http://blogs.smithsonianmag.com/design/files/2012/10/donkey-and-elephan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50973" y="4531585"/>
            <a:ext cx="4254675" cy="2121878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5130" name="Picture 10" descr="http://www.rawstory.com/rs/wp-content/uploads/2012/08/Abortion-protest-via-AFP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32952" y="1887928"/>
            <a:ext cx="4322361" cy="235818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5134" name="Picture 14" descr="http://www.instantdisplay.co.uk/humanevolution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91650" y="1887928"/>
            <a:ext cx="4323610" cy="235818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5136" name="Picture 16" descr="http://cdn2-b.examiner.com/sites/default/files/styles/image_content_width/hash/d0/d2/1352958989_9454_ChurchState.jpg?itok=psoAZQ3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486306" y="4542744"/>
            <a:ext cx="4322361" cy="211071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5138" name="Picture 18" descr="http://piedtype.files.wordpress.com/2012/12/wbcchildpicketer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2131" y="1910613"/>
            <a:ext cx="4288690" cy="2335496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5140" name="Picture 20" descr="http://blogs.telegraph.co.uk/news/files/2012/01/palestinians_1887066c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50973" y="1904967"/>
            <a:ext cx="4305805" cy="234114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grpSp>
        <p:nvGrpSpPr>
          <p:cNvPr id="8" name="Group 7"/>
          <p:cNvGrpSpPr/>
          <p:nvPr/>
        </p:nvGrpSpPr>
        <p:grpSpPr>
          <a:xfrm>
            <a:off x="4632952" y="4559497"/>
            <a:ext cx="4322361" cy="2121878"/>
            <a:chOff x="4632952" y="4559497"/>
            <a:chExt cx="4322361" cy="2121878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32952" y="4559497"/>
              <a:ext cx="4322361" cy="2121878"/>
            </a:xfrm>
            <a:prstGeom prst="roundRect">
              <a:avLst>
                <a:gd name="adj" fmla="val 6250"/>
              </a:avLst>
            </a:prstGeom>
            <a:solidFill>
              <a:srgbClr val="FFFFFF"/>
            </a:solidFill>
            <a:ln w="76200" cap="sq">
              <a:solidFill>
                <a:srgbClr val="700000"/>
              </a:solidFill>
              <a:miter lim="800000"/>
            </a:ln>
            <a:effectLst>
              <a:softEdge rad="12700"/>
            </a:effectLst>
          </p:spPr>
        </p:pic>
        <p:pic>
          <p:nvPicPr>
            <p:cNvPr id="5132" name="Picture 12" descr="https://encrypted-tbn2.gstatic.com/images?q=tbn:ANd9GcQoSN3hoB9RugnPSHqfABYFJ06pDK8bYCtBOnbdz35Ak6xrF-dmqw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42200" y="4579378"/>
              <a:ext cx="994770" cy="488340"/>
            </a:xfrm>
            <a:prstGeom prst="roundRect">
              <a:avLst>
                <a:gd name="adj" fmla="val 6250"/>
              </a:avLst>
            </a:prstGeom>
            <a:solidFill>
              <a:srgbClr val="FFFFFF"/>
            </a:solidFill>
            <a:ln w="76200" cap="sq">
              <a:noFill/>
              <a:miter lim="800000"/>
            </a:ln>
            <a:effectLst>
              <a:softEdge rad="12700"/>
            </a:effectLst>
            <a:extLst/>
          </p:spPr>
        </p:pic>
      </p:grpSp>
    </p:spTree>
    <p:extLst>
      <p:ext uri="{BB962C8B-B14F-4D97-AF65-F5344CB8AC3E}">
        <p14:creationId xmlns:p14="http://schemas.microsoft.com/office/powerpoint/2010/main" val="50896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i.huffpost.com/gadgets/slideshows/372230/slide_372230_4316716_fre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Image by FlamingText.c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" y="0"/>
            <a:ext cx="8824685" cy="99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http://minutemenministries.org/jimvangelderen/wp-content/uploads/sites/3/2013/12/preaching-pose-web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67"/>
          <a:stretch/>
        </p:blipFill>
        <p:spPr bwMode="auto">
          <a:xfrm>
            <a:off x="9807736" y="1692"/>
            <a:ext cx="10276290" cy="685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5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25000" decel="2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 L -0.12135 0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7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0"/>
            <a:ext cx="9144000" cy="6857999"/>
            <a:chOff x="0" y="0"/>
            <a:chExt cx="9144000" cy="6857999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1602453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V="1">
              <a:off x="0" y="1599573"/>
              <a:ext cx="9144000" cy="1941913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541487"/>
              <a:ext cx="9144000" cy="1857828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V="1">
              <a:off x="0" y="5399314"/>
              <a:ext cx="9144000" cy="1458685"/>
            </a:xfrm>
            <a:prstGeom prst="rect">
              <a:avLst/>
            </a:prstGeom>
          </p:spPr>
        </p:pic>
      </p:grpSp>
      <p:pic>
        <p:nvPicPr>
          <p:cNvPr id="8194" name="Picture 2" descr="Image by FlamingText.c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" y="0"/>
            <a:ext cx="8824685" cy="99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6855" y="972459"/>
            <a:ext cx="2804295" cy="248194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9545" y="970938"/>
            <a:ext cx="2999766" cy="251249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97706" y="3793836"/>
            <a:ext cx="2457607" cy="289725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2596" y="3711836"/>
            <a:ext cx="2750885" cy="297925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88647" y="3711836"/>
            <a:ext cx="3075178" cy="297925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97706" y="992977"/>
            <a:ext cx="2457607" cy="254850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113345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992977"/>
          </a:xfrm>
          <a:prstGeom prst="rect">
            <a:avLst/>
          </a:prstGeom>
        </p:spPr>
      </p:pic>
      <p:pic>
        <p:nvPicPr>
          <p:cNvPr id="8194" name="Picture 2" descr="Image by FlamingText.co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" y="0"/>
            <a:ext cx="8824685" cy="99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dn2.ubergizmo.com/wp-content/uploads/2013/02/iceland-blocking-pornography.jpe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29032" y="992977"/>
            <a:ext cx="9173031" cy="586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ndered Imag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" y="5651499"/>
            <a:ext cx="9144002" cy="125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img.timeinc.net/time/magazine/archive/covers/1995/1101950703_400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328315" y="992976"/>
            <a:ext cx="4574722" cy="586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howtosaveamarriages.com/images/how-to-fix-a-broken-marriage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935031" y="992977"/>
            <a:ext cx="4606714" cy="293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dofh.org/wp-content/uploads/2012/05/brokenfamily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9935032" y="3924300"/>
            <a:ext cx="4606715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505371" y="71056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068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3106">
        <p:fade/>
      </p:transition>
    </mc:Choice>
    <mc:Fallback>
      <p:transition spd="med" advTm="331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5" presetClass="path" presetSubtype="0" accel="9152" decel="915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22222E-6 L -0.39514 -2.22222E-6 " pathEditMode="relative" rAng="0" ptsTypes="AA">
                                      <p:cBhvr>
                                        <p:cTn id="8" dur="3278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57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17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18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20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3889"/>
          <a:stretch/>
        </p:blipFill>
        <p:spPr>
          <a:xfrm>
            <a:off x="1" y="952500"/>
            <a:ext cx="9144000" cy="5905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51"/>
          <a:stretch/>
        </p:blipFill>
        <p:spPr>
          <a:xfrm flipV="1">
            <a:off x="1" y="0"/>
            <a:ext cx="9144000" cy="9715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0375" y="-76200"/>
            <a:ext cx="2743199" cy="2846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491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http://www.wallmoy.com/wp-content/uploads/2015/03/wood_background_ideas_for_your_inspiratio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1104900"/>
            <a:ext cx="9144000" cy="575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6709"/>
            <a:ext cx="9144000" cy="1111609"/>
          </a:xfrm>
          <a:prstGeom prst="rect">
            <a:avLst/>
          </a:prstGeom>
        </p:spPr>
      </p:pic>
      <p:pic>
        <p:nvPicPr>
          <p:cNvPr id="9218" name="Picture 2" descr="Image by FlamingText.co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576" y="-95249"/>
            <a:ext cx="8832850" cy="120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5830" y="1289344"/>
            <a:ext cx="8752340" cy="452371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5830" y="3060270"/>
            <a:ext cx="8752340" cy="959461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203"/>
          <a:stretch/>
        </p:blipFill>
        <p:spPr>
          <a:xfrm>
            <a:off x="195830" y="4283486"/>
            <a:ext cx="8752340" cy="1407608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5830" y="2005470"/>
            <a:ext cx="8752340" cy="791045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0646"/>
          <a:stretch/>
        </p:blipFill>
        <p:spPr>
          <a:xfrm>
            <a:off x="195830" y="5954849"/>
            <a:ext cx="8792595" cy="807618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830" y="7026222"/>
            <a:ext cx="8752340" cy="735494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5830" y="8025471"/>
            <a:ext cx="8792595" cy="60960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14576"/>
          <a:stretch/>
        </p:blipFill>
        <p:spPr>
          <a:xfrm>
            <a:off x="195830" y="8898826"/>
            <a:ext cx="8792595" cy="59110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95830" y="9753681"/>
            <a:ext cx="8752340" cy="953699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5575" y="10971135"/>
            <a:ext cx="8792595" cy="740378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95830" y="11975265"/>
            <a:ext cx="8792595" cy="775003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026" name="Picture 2" descr="https://mercytoworlds.files.wordpress.com/2013/04/adip-465_copy__14891_zoom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39830" y="3540000"/>
            <a:ext cx="3947190" cy="315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www.baroniuspress.com/images/knox_bible_opened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39830" y="228600"/>
            <a:ext cx="3947190" cy="256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55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cdn.youthnet.org/uploads/2013/04/studetnstress-WP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104900"/>
            <a:ext cx="9144000" cy="575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6709"/>
            <a:ext cx="9144000" cy="1111609"/>
          </a:xfrm>
          <a:prstGeom prst="rect">
            <a:avLst/>
          </a:prstGeom>
        </p:spPr>
      </p:pic>
      <p:pic>
        <p:nvPicPr>
          <p:cNvPr id="8" name="Picture 2" descr="Image by FlamingText.co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576" y="-95249"/>
            <a:ext cx="8832850" cy="120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283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6709"/>
            <a:ext cx="9144000" cy="1111609"/>
          </a:xfrm>
          <a:prstGeom prst="rect">
            <a:avLst/>
          </a:prstGeom>
        </p:spPr>
      </p:pic>
      <p:pic>
        <p:nvPicPr>
          <p:cNvPr id="2050" name="Picture 2" descr="http://www.kuperacademy.ca/sites/default/files/Prefect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104900"/>
            <a:ext cx="4034203" cy="253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dev.icsnyc.org/wp-content/uploads/2013/05/school-uniforms-3.jpg?w=3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" y="3645048"/>
            <a:ext cx="4034203" cy="3212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i.telegraph.co.uk/multimedia/archive/02204/school_2204304b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34202" y="1104900"/>
            <a:ext cx="5109798" cy="291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movingwithmath.com/wp-content/uploads/Home-School-7782185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36913" y="4020457"/>
            <a:ext cx="5381626" cy="283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nationofchange.org/sites/default/files/SchoolChoice012914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43999" y="1104900"/>
            <a:ext cx="4992915" cy="288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static.maciverinstitute.com/School%20Choice%20on%20Chalkboard-thumb-618xauto-6979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44000" y="3991428"/>
            <a:ext cx="4992914" cy="2866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educationnews.org/wp-content/uploads/2012/03/school_choice_students_hands_up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36914" y="1104900"/>
            <a:ext cx="5381625" cy="288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ivn.us/wp-content/uploads/2013/03/small-government-approach-to-education-school-choice-and-vouchers-20542-e1363912365840.jpg?50979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34201" y="4020458"/>
            <a:ext cx="5109798" cy="283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Image by FlamingText.com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576" y="-95249"/>
            <a:ext cx="8832850" cy="120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7133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6709"/>
            <a:ext cx="9144000" cy="1111609"/>
          </a:xfrm>
          <a:prstGeom prst="rect">
            <a:avLst/>
          </a:prstGeom>
        </p:spPr>
      </p:pic>
      <p:sp>
        <p:nvSpPr>
          <p:cNvPr id="2" name="AutoShape 2" descr="http://upload.wikimedia.org/wikipedia/commons/8/8e/Staples_High_School,_Westport,_CT.jpg"/>
          <p:cNvSpPr>
            <a:spLocks noChangeAspect="1" noChangeArrowheads="1"/>
          </p:cNvSpPr>
          <p:nvPr/>
        </p:nvSpPr>
        <p:spPr bwMode="auto">
          <a:xfrm>
            <a:off x="-92075" y="22558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8" name="Picture 4" descr="http://corp-mat1-mktgorg-mini-prod.2u.com/wp-content/uploads/2011/10/iStock_000012041619XSmall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1104900"/>
            <a:ext cx="3072038" cy="268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familiesfirstblog.org/wp-content/uploads/2015/01/School-Model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" y="3790951"/>
            <a:ext cx="4615543" cy="307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static1.squarespace.com/static/535fe740e4b055c269c22c90/t/535ff251e4b08c41d0c60370/1398796882389/schoo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0529" y="3785642"/>
            <a:ext cx="4533471" cy="310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dailygenius.com/wp-content/uploads/2014/06/91-of-teachers-have-computer-access-infographic-3a4b23f93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44000" y="1099591"/>
            <a:ext cx="4717143" cy="296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bookstore.uwm.edu/SiteImages/118-SchoolImages/118-graduation_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44000" y="4063999"/>
            <a:ext cx="5600700" cy="282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ac.450f.edgecastcdn.net/80450F/tri1025.com/files/2011/08/School_Bus_tyhatch_Flickr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270174" y="1099592"/>
            <a:ext cx="2873826" cy="27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nancyebailey.com/wp-content/uploads/2014/04/teacher_apple120118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070226" y="1104899"/>
            <a:ext cx="3199948" cy="268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s://comm230nall.files.wordpress.com/2012/11/sex-ed4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373600" y="4063999"/>
            <a:ext cx="3334386" cy="282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resources2.news.com.au/images/2011/11/22/1226203/001094-bully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7379226" y="1099592"/>
            <a:ext cx="3328760" cy="296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www.itsybitsysteps.com/wp-content/uploads/2014/10/kids-smoking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3861143" y="1099592"/>
            <a:ext cx="3512457" cy="296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Image by FlamingText.com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576" y="-95249"/>
            <a:ext cx="8832850" cy="120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www.jesus-is-savior.com/Evils%20in%20America/Sodomy/wicked_gay_pride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4730369" y="4083782"/>
            <a:ext cx="2643231" cy="277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41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4000" cy="685799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29959" y="3237871"/>
            <a:ext cx="4810580" cy="362012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25956" y="2023650"/>
            <a:ext cx="2588947" cy="264227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5375" y="2138167"/>
            <a:ext cx="2505008" cy="25965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294" y="1"/>
            <a:ext cx="2625713" cy="271582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3435" y="4343400"/>
            <a:ext cx="2435315" cy="25146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967" y="3980886"/>
            <a:ext cx="2744018" cy="2877113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66182" y="73923"/>
            <a:ext cx="2506363" cy="2567978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5980" y="9092"/>
            <a:ext cx="2549796" cy="2632809"/>
          </a:xfrm>
          <a:prstGeom prst="rect">
            <a:avLst/>
          </a:prstGeom>
        </p:spPr>
      </p:pic>
      <p:pic>
        <p:nvPicPr>
          <p:cNvPr id="8194" name="Picture 2" descr="http://digital-art-gallery.com/oid/2/1200x743_1380_Charging_knights_2d_fantasy_knights_warriors_picture_image_digital_art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470498" y="-109538"/>
            <a:ext cx="11430000" cy="707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207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4000" cy="6857998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2781301" y="198069"/>
            <a:ext cx="3743324" cy="5474677"/>
            <a:chOff x="2781301" y="198069"/>
            <a:chExt cx="3743324" cy="5474677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81301" y="198069"/>
              <a:ext cx="3743324" cy="5474677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5"/>
            <a:srcRect l="7339" t="25183" r="4878" b="28874"/>
            <a:stretch/>
          </p:blipFill>
          <p:spPr>
            <a:xfrm>
              <a:off x="3894609" y="233237"/>
              <a:ext cx="1462838" cy="765597"/>
            </a:xfrm>
            <a:prstGeom prst="rect">
              <a:avLst/>
            </a:prstGeom>
          </p:spPr>
        </p:pic>
      </p:grp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138710" y="1409700"/>
            <a:ext cx="4810580" cy="54483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09980" y="1409699"/>
            <a:ext cx="4810580" cy="5448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04559" y="1409701"/>
            <a:ext cx="4810580" cy="5448300"/>
          </a:xfrm>
          <a:prstGeom prst="rect">
            <a:avLst/>
          </a:prstGeom>
        </p:spPr>
      </p:pic>
      <p:pic>
        <p:nvPicPr>
          <p:cNvPr id="7170" name="Picture 2" descr="Rendered Ima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40" y="4492664"/>
            <a:ext cx="2419959" cy="81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Rendered Imag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401" y="4622801"/>
            <a:ext cx="238760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Rendered Imag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583" y="5011005"/>
            <a:ext cx="264795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1" y="-1316162"/>
            <a:ext cx="9305924" cy="1130020"/>
            <a:chOff x="1" y="70790"/>
            <a:chExt cx="9305924" cy="1130020"/>
          </a:xfrm>
        </p:grpSpPr>
        <p:pic>
          <p:nvPicPr>
            <p:cNvPr id="1026" name="Picture 2" descr="Rendered Image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" y="70790"/>
              <a:ext cx="9144000" cy="8309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Rectangle 1"/>
            <p:cNvSpPr/>
            <p:nvPr/>
          </p:nvSpPr>
          <p:spPr>
            <a:xfrm>
              <a:off x="6829420" y="616035"/>
              <a:ext cx="2476505" cy="58477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3200" b="0" cap="none" spc="0" dirty="0" smtClean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Matt 5:15</a:t>
              </a:r>
              <a:endPara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pic>
        <p:nvPicPr>
          <p:cNvPr id="15" name="Picture 2" descr="http://static.marketintelligencecenter.com/img/MIC/13-2/five_to_dump/signs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200596">
            <a:off x="1437099" y="1481298"/>
            <a:ext cx="1266606" cy="141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://static.marketintelligencecenter.com/img/MIC/13-2/five_to_dump/signs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22"/>
          <a:stretch/>
        </p:blipFill>
        <p:spPr bwMode="auto">
          <a:xfrm rot="20159506">
            <a:off x="6715777" y="1151432"/>
            <a:ext cx="1308476" cy="14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6598941" y="1409700"/>
            <a:ext cx="4810580" cy="5448300"/>
          </a:xfrm>
          <a:prstGeom prst="rect">
            <a:avLst/>
          </a:prstGeom>
          <a:effectLst>
            <a:glow rad="927100">
              <a:schemeClr val="accent4">
                <a:satMod val="175000"/>
                <a:alpha val="69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58707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17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venturesguard.org/wp-content/uploads/2013/09/Gold-Weaving-Backgroun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16" t="672" r="972" b="1342"/>
          <a:stretch/>
        </p:blipFill>
        <p:spPr>
          <a:xfrm>
            <a:off x="-44450" y="1219200"/>
            <a:ext cx="9241790" cy="5664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76200" cap="sq">
            <a:noFill/>
            <a:miter lim="800000"/>
          </a:ln>
          <a:effectLst>
            <a:softEdge rad="12700"/>
          </a:effectLst>
        </p:spPr>
      </p:pic>
      <p:pic>
        <p:nvPicPr>
          <p:cNvPr id="11266" name="Picture 2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9656" y="52840"/>
            <a:ext cx="8984343" cy="116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16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venturesguard.org/wp-content/uploads/2013/09/Gold-Weaving-Backgrou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Render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9656" y="52840"/>
            <a:ext cx="8984343" cy="116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http://www.freedvdcover.com/wp-content/uploads/The_Passion_Of_The_Christ_R1-front-www.GetCovers.net_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5899" y="1164771"/>
            <a:ext cx="8695871" cy="4057650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sp>
        <p:nvSpPr>
          <p:cNvPr id="5" name="Rectangle 4"/>
          <p:cNvSpPr/>
          <p:nvPr/>
        </p:nvSpPr>
        <p:spPr>
          <a:xfrm>
            <a:off x="0" y="5178879"/>
            <a:ext cx="907492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#1 R rated film in America</a:t>
            </a:r>
          </a:p>
          <a:p>
            <a:r>
              <a:rPr lang="en-US" sz="54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#1 Non-English Film of all time</a:t>
            </a:r>
            <a:r>
              <a:rPr lang="en-US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 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glow rad="1651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10244" name="Picture 4" descr="http://i1-mac.softpedia-static.com/screenshots/The-Passion-of-The-Christ_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/>
          <a:stretch/>
        </p:blipFill>
        <p:spPr bwMode="auto">
          <a:xfrm>
            <a:off x="9729969" y="1089566"/>
            <a:ext cx="6549660" cy="4200438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  <p:pic>
        <p:nvPicPr>
          <p:cNvPr id="10246" name="Picture 6" descr="http://2.bp.blogspot.com/-K-8dr-CVQsw/UvZofYaU0xI/AAAAAAAAAX0/8JXhYf0OVTI/s1600/Pieta+with+border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7702957" y="1099288"/>
            <a:ext cx="6737068" cy="4190715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390691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venturesguard.org/wp-content/uploads/2013/09/Gold-Weaving-Backgrou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Render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9656" y="52840"/>
            <a:ext cx="8984343" cy="116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4769" y="1078193"/>
            <a:ext cx="5145315" cy="4396888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sp>
        <p:nvSpPr>
          <p:cNvPr id="6" name="Rectangle 5"/>
          <p:cNvSpPr/>
          <p:nvPr/>
        </p:nvSpPr>
        <p:spPr>
          <a:xfrm>
            <a:off x="232230" y="5673431"/>
            <a:ext cx="91802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Goggle reports 94 </a:t>
            </a:r>
            <a:r>
              <a:rPr lang="en-US" sz="54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million Hits.</a:t>
            </a:r>
            <a:endParaRPr lang="en-US" sz="54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glow rad="1651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-36285" y="1127262"/>
            <a:ext cx="3490681" cy="45037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ts val="4300"/>
              </a:lnSpc>
            </a:pPr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Football </a:t>
            </a:r>
            <a:r>
              <a:rPr lang="en-US" sz="54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player</a:t>
            </a:r>
          </a:p>
          <a:p>
            <a:pPr algn="ctr">
              <a:lnSpc>
                <a:spcPts val="4300"/>
              </a:lnSpc>
            </a:pPr>
            <a:r>
              <a:rPr lang="en-US" sz="54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Tim </a:t>
            </a:r>
            <a:r>
              <a:rPr lang="en-US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Tebow</a:t>
            </a:r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 writes</a:t>
            </a:r>
          </a:p>
          <a:p>
            <a:pPr algn="ctr">
              <a:lnSpc>
                <a:spcPts val="4300"/>
              </a:lnSpc>
            </a:pPr>
            <a:r>
              <a:rPr lang="en-US" sz="54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a </a:t>
            </a:r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glow rad="165100">
                    <a:schemeClr val="tx1">
                      <a:alpha val="60000"/>
                    </a:schemeClr>
                  </a:glow>
                </a:effectLst>
              </a:rPr>
              <a:t>bible verse under his eyes.</a:t>
            </a:r>
          </a:p>
        </p:txBody>
      </p:sp>
      <p:pic>
        <p:nvPicPr>
          <p:cNvPr id="11268" name="Picture 4" descr="http://blog.ourchurch.com/wp-content/uploads/2012/01/tim-tebow-john-3-1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610269" y="1078193"/>
            <a:ext cx="5181600" cy="4439260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325480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venturesguard.org/wp-content/uploads/2013/09/Gold-Weaving-Backgrou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Render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9656" y="52840"/>
            <a:ext cx="8984343" cy="116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i.huffpost.com/gen/1313405/images/o-PRISON-CELL-faceboo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272040"/>
            <a:ext cx="9144000" cy="558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22374" y="1343930"/>
            <a:ext cx="6283325" cy="90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22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static.parade.com/wp-content/uploads/2014/01/maze-marilyn-ft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nder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0831" y="117231"/>
            <a:ext cx="5048250" cy="87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84278" y="949569"/>
            <a:ext cx="50482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453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405"/>
          <a:stretch/>
        </p:blipFill>
        <p:spPr>
          <a:xfrm>
            <a:off x="4230489" y="353961"/>
            <a:ext cx="4530053" cy="6165565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2052" name="Picture 4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76" y="136399"/>
            <a:ext cx="3965070" cy="90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-82752" y="1141287"/>
            <a:ext cx="4190698" cy="574772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>
              <a:lnSpc>
                <a:spcPts val="4900"/>
              </a:lnSpc>
            </a:pPr>
            <a:r>
              <a:rPr lang="en-US" sz="6600" b="1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Sponsor</a:t>
            </a:r>
          </a:p>
          <a:p>
            <a:pPr algn="ctr">
              <a:lnSpc>
                <a:spcPts val="4900"/>
              </a:lnSpc>
            </a:pPr>
            <a:r>
              <a:rPr lang="en-US" sz="6600" b="1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God</a:t>
            </a:r>
          </a:p>
          <a:p>
            <a:pPr algn="ctr">
              <a:lnSpc>
                <a:spcPts val="4900"/>
              </a:lnSpc>
            </a:pPr>
            <a:r>
              <a:rPr lang="en-US" sz="6600" b="1" cap="none" spc="0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Honoring</a:t>
            </a:r>
          </a:p>
          <a:p>
            <a:pPr algn="ctr">
              <a:lnSpc>
                <a:spcPts val="4900"/>
              </a:lnSpc>
            </a:pPr>
            <a:r>
              <a:rPr lang="en-US" sz="6600" b="1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Business</a:t>
            </a:r>
          </a:p>
          <a:p>
            <a:pPr algn="ctr">
              <a:lnSpc>
                <a:spcPts val="4900"/>
              </a:lnSpc>
            </a:pPr>
            <a:r>
              <a:rPr lang="en-US" sz="6600" b="1" cap="none" spc="0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Media</a:t>
            </a:r>
          </a:p>
          <a:p>
            <a:pPr algn="ctr">
              <a:lnSpc>
                <a:spcPts val="4900"/>
              </a:lnSpc>
            </a:pPr>
            <a:r>
              <a:rPr lang="en-US" sz="6600" b="1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Movies</a:t>
            </a:r>
          </a:p>
          <a:p>
            <a:pPr algn="ctr">
              <a:lnSpc>
                <a:spcPts val="4900"/>
              </a:lnSpc>
            </a:pPr>
            <a:r>
              <a:rPr lang="en-US" sz="6600" b="1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Music</a:t>
            </a:r>
          </a:p>
          <a:p>
            <a:pPr algn="ctr">
              <a:lnSpc>
                <a:spcPts val="4900"/>
              </a:lnSpc>
            </a:pPr>
            <a:r>
              <a:rPr lang="en-US" sz="6600" b="1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People</a:t>
            </a:r>
          </a:p>
          <a:p>
            <a:pPr algn="ctr">
              <a:lnSpc>
                <a:spcPts val="4900"/>
              </a:lnSpc>
            </a:pPr>
            <a:r>
              <a:rPr lang="en-US" sz="6600" b="1" dirty="0" smtClean="0">
                <a:ln/>
                <a:solidFill>
                  <a:srgbClr val="700000"/>
                </a:solidFill>
                <a:effectLst>
                  <a:glow rad="177800">
                    <a:schemeClr val="bg1"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Institutions</a:t>
            </a:r>
            <a:endParaRPr lang="en-US" sz="6600" b="1" cap="none" spc="0" dirty="0">
              <a:ln/>
              <a:solidFill>
                <a:srgbClr val="700000"/>
              </a:solidFill>
              <a:effectLst>
                <a:glow rad="177800">
                  <a:schemeClr val="bg1">
                    <a:alpha val="40000"/>
                  </a:scheme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1773"/>
          <a:stretch/>
        </p:blipFill>
        <p:spPr>
          <a:xfrm>
            <a:off x="9489999" y="358407"/>
            <a:ext cx="4509720" cy="6161119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556872" y="353961"/>
            <a:ext cx="4509720" cy="6165565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142425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www.psdgraphics.com/file/cloudy-sky-backgrou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-77694"/>
            <a:ext cx="9158078" cy="685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4203399" y="-522514"/>
            <a:ext cx="11350171" cy="7380514"/>
          </a:xfrm>
          <a:prstGeom prst="rect">
            <a:avLst/>
          </a:prstGeom>
        </p:spPr>
      </p:pic>
      <p:pic>
        <p:nvPicPr>
          <p:cNvPr id="50" name="Picture 4" descr="Render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76" y="136399"/>
            <a:ext cx="4175124" cy="90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800919" y="-522514"/>
            <a:ext cx="11350171" cy="7380514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578912" y="-522514"/>
            <a:ext cx="11350171" cy="7380514"/>
          </a:xfrm>
          <a:prstGeom prst="rect">
            <a:avLst/>
          </a:prstGeom>
        </p:spPr>
      </p:pic>
      <p:sp>
        <p:nvSpPr>
          <p:cNvPr id="24" name="Rectangle 23"/>
          <p:cNvSpPr/>
          <p:nvPr/>
        </p:nvSpPr>
        <p:spPr>
          <a:xfrm>
            <a:off x="6253046" y="136399"/>
            <a:ext cx="2858608" cy="4743222"/>
          </a:xfrm>
          <a:prstGeom prst="rect">
            <a:avLst/>
          </a:prstGeom>
          <a:noFill/>
          <a:effectLst>
            <a:glow rad="1181100">
              <a:schemeClr val="bg1">
                <a:alpha val="40000"/>
              </a:schemeClr>
            </a:glo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r">
              <a:lnSpc>
                <a:spcPts val="4000"/>
              </a:lnSpc>
            </a:pPr>
            <a:r>
              <a:rPr lang="en-US" sz="54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A </a:t>
            </a:r>
            <a:r>
              <a:rPr lang="en-US" sz="5400" b="1" dirty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little yeast works </a:t>
            </a:r>
            <a:r>
              <a:rPr lang="en-US" sz="54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through</a:t>
            </a:r>
            <a:r>
              <a:rPr lang="en-US" sz="48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/>
            </a:r>
            <a:br>
              <a:rPr lang="en-US" sz="48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</a:br>
            <a:r>
              <a:rPr lang="en-US" sz="48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sz="4800" b="1" dirty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the whole batch of dough</a:t>
            </a:r>
            <a:r>
              <a:rPr lang="en-US" sz="48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.</a:t>
            </a:r>
            <a:br>
              <a:rPr lang="en-US" sz="48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</a:br>
            <a:r>
              <a:rPr lang="en-US" sz="48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sz="4000" b="1" dirty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Gal 5:9</a:t>
            </a:r>
            <a:r>
              <a:rPr lang="en-US" sz="4800" b="1" dirty="0" smtClean="0">
                <a:ln/>
                <a:solidFill>
                  <a:schemeClr val="accent4"/>
                </a:solidFill>
                <a:effectLst>
                  <a:glow rad="203200">
                    <a:schemeClr val="accent1">
                      <a:alpha val="40000"/>
                    </a:schemeClr>
                  </a:glow>
                </a:effectLst>
              </a:rPr>
              <a:t>  </a:t>
            </a:r>
            <a:endParaRPr lang="en-US" sz="4800" b="1" cap="none" spc="0" dirty="0">
              <a:ln/>
              <a:solidFill>
                <a:schemeClr val="accent4"/>
              </a:solidFill>
              <a:effectLst>
                <a:glow rad="203200">
                  <a:schemeClr val="accent1">
                    <a:alpha val="40000"/>
                  </a:schemeClr>
                </a:glow>
              </a:effectLst>
            </a:endParaRPr>
          </a:p>
        </p:txBody>
      </p:sp>
      <p:grpSp>
        <p:nvGrpSpPr>
          <p:cNvPr id="23" name="Group 22"/>
          <p:cNvGrpSpPr/>
          <p:nvPr/>
        </p:nvGrpSpPr>
        <p:grpSpPr>
          <a:xfrm>
            <a:off x="1134701" y="2507386"/>
            <a:ext cx="3369505" cy="4016134"/>
            <a:chOff x="1111573" y="2507386"/>
            <a:chExt cx="3369505" cy="4016134"/>
          </a:xfrm>
        </p:grpSpPr>
        <p:sp>
          <p:nvSpPr>
            <p:cNvPr id="34" name="Isosceles Triangle 33"/>
            <p:cNvSpPr/>
            <p:nvPr/>
          </p:nvSpPr>
          <p:spPr>
            <a:xfrm rot="15479700">
              <a:off x="3786450" y="3629488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Isosceles Triangle 37"/>
            <p:cNvSpPr/>
            <p:nvPr/>
          </p:nvSpPr>
          <p:spPr>
            <a:xfrm rot="16566479">
              <a:off x="3774728" y="4265407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Isosceles Triangle 38"/>
            <p:cNvSpPr/>
            <p:nvPr/>
          </p:nvSpPr>
          <p:spPr>
            <a:xfrm rot="17921997">
              <a:off x="3679433" y="4889016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Isosceles Triangle 39"/>
            <p:cNvSpPr/>
            <p:nvPr/>
          </p:nvSpPr>
          <p:spPr>
            <a:xfrm rot="20806667">
              <a:off x="3133222" y="5451311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Isosceles Triangle 40"/>
            <p:cNvSpPr/>
            <p:nvPr/>
          </p:nvSpPr>
          <p:spPr>
            <a:xfrm rot="3161141">
              <a:off x="1848865" y="4880450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Isosceles Triangle 41"/>
            <p:cNvSpPr/>
            <p:nvPr/>
          </p:nvSpPr>
          <p:spPr>
            <a:xfrm rot="4262412">
              <a:off x="1588274" y="4228462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Isosceles Triangle 42"/>
            <p:cNvSpPr/>
            <p:nvPr/>
          </p:nvSpPr>
          <p:spPr>
            <a:xfrm rot="6116900">
              <a:off x="1489154" y="3562124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Isosceles Triangle 43"/>
            <p:cNvSpPr/>
            <p:nvPr/>
          </p:nvSpPr>
          <p:spPr>
            <a:xfrm rot="10092756">
              <a:off x="2411848" y="2507386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Isosceles Triangle 44"/>
            <p:cNvSpPr/>
            <p:nvPr/>
          </p:nvSpPr>
          <p:spPr>
            <a:xfrm rot="12201523">
              <a:off x="3100429" y="2567461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Isosceles Triangle 45"/>
            <p:cNvSpPr/>
            <p:nvPr/>
          </p:nvSpPr>
          <p:spPr>
            <a:xfrm rot="13763755">
              <a:off x="3593035" y="3022198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Isosceles Triangle 46"/>
            <p:cNvSpPr/>
            <p:nvPr/>
          </p:nvSpPr>
          <p:spPr>
            <a:xfrm rot="1339993">
              <a:off x="2347776" y="5357528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Isosceles Triangle 47"/>
            <p:cNvSpPr/>
            <p:nvPr/>
          </p:nvSpPr>
          <p:spPr>
            <a:xfrm rot="7654120">
              <a:off x="1700167" y="2893909"/>
              <a:ext cx="317047" cy="1072209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050" name="Picture 2" descr="Girls Smile Face Brown haired Glance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523514">
            <a:off x="2148114" y="3606060"/>
            <a:ext cx="1342681" cy="181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Girls Smile Face Brown haired Glance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523514">
            <a:off x="2148115" y="3631461"/>
            <a:ext cx="1342681" cy="1810884"/>
          </a:xfrm>
          <a:prstGeom prst="rect">
            <a:avLst/>
          </a:prstGeom>
          <a:noFill/>
          <a:effectLst>
            <a:glow rad="7620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732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9144000" cy="6989026"/>
          </a:xfrm>
          <a:prstGeom prst="rect">
            <a:avLst/>
          </a:prstGeom>
        </p:spPr>
      </p:pic>
      <p:pic>
        <p:nvPicPr>
          <p:cNvPr id="2052" name="Picture 4" descr="Render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76" y="136399"/>
            <a:ext cx="4175124" cy="90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142876" y="1007937"/>
            <a:ext cx="9001124" cy="59785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ts val="5100"/>
              </a:lnSpc>
            </a:pPr>
            <a:r>
              <a:rPr lang="en-US" sz="6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When </a:t>
            </a: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the</a:t>
            </a:r>
          </a:p>
          <a:p>
            <a:pPr>
              <a:lnSpc>
                <a:spcPts val="51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righteous </a:t>
            </a:r>
          </a:p>
          <a:p>
            <a:pPr>
              <a:lnSpc>
                <a:spcPts val="51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rule, </a:t>
            </a:r>
            <a:r>
              <a:rPr lang="en-US" sz="6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the </a:t>
            </a:r>
            <a:endParaRPr lang="en-US" sz="60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glow rad="190500">
                  <a:srgbClr val="700000">
                    <a:alpha val="60000"/>
                  </a:srgbClr>
                </a:glow>
                <a:outerShdw dist="38100" dir="2700000" algn="tl" rotWithShape="0">
                  <a:schemeClr val="accent2"/>
                </a:outerShdw>
              </a:effectLst>
              <a:latin typeface="Cooper Black" panose="0208090404030B020404" pitchFamily="18" charset="0"/>
            </a:endParaRPr>
          </a:p>
          <a:p>
            <a:pPr>
              <a:lnSpc>
                <a:spcPts val="51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People</a:t>
            </a:r>
          </a:p>
          <a:p>
            <a:pPr>
              <a:lnSpc>
                <a:spcPts val="51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rejoice:</a:t>
            </a:r>
          </a:p>
          <a:p>
            <a:pPr>
              <a:lnSpc>
                <a:spcPts val="51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but</a:t>
            </a:r>
          </a:p>
          <a:p>
            <a:pPr>
              <a:lnSpc>
                <a:spcPts val="51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when the</a:t>
            </a:r>
          </a:p>
          <a:p>
            <a:pPr>
              <a:lnSpc>
                <a:spcPts val="51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wicked rule</a:t>
            </a:r>
            <a:r>
              <a:rPr lang="en-US" sz="6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, the </a:t>
            </a:r>
            <a:endParaRPr lang="en-US" sz="60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glow rad="190500">
                  <a:srgbClr val="700000">
                    <a:alpha val="60000"/>
                  </a:srgbClr>
                </a:glow>
                <a:outerShdw dist="38100" dir="2700000" algn="tl" rotWithShape="0">
                  <a:schemeClr val="accent2"/>
                </a:outerShdw>
              </a:effectLst>
              <a:latin typeface="Cooper Black" panose="0208090404030B020404" pitchFamily="18" charset="0"/>
            </a:endParaRPr>
          </a:p>
          <a:p>
            <a:pPr>
              <a:lnSpc>
                <a:spcPts val="5100"/>
              </a:lnSpc>
            </a:pPr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people mourn. </a:t>
            </a:r>
            <a:r>
              <a:rPr lang="en-US" sz="4800" b="1" dirty="0" err="1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Prov</a:t>
            </a:r>
            <a:r>
              <a:rPr lang="en-US" sz="4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90500">
                    <a:srgbClr val="700000">
                      <a:alpha val="60000"/>
                    </a:srgbClr>
                  </a:glow>
                  <a:outerShdw dist="38100" dir="2700000" algn="tl" rotWithShape="0">
                    <a:schemeClr val="accent2"/>
                  </a:outerShdw>
                </a:effectLst>
                <a:latin typeface="Cooper Black" panose="0208090404030B020404" pitchFamily="18" charset="0"/>
              </a:rPr>
              <a:t>. 29:2</a:t>
            </a:r>
            <a:endParaRPr lang="en-US" sz="4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glow rad="190500">
                  <a:srgbClr val="700000">
                    <a:alpha val="60000"/>
                  </a:srgbClr>
                </a:glow>
                <a:outerShdw dist="38100" dir="2700000" algn="tl" rotWithShape="0">
                  <a:schemeClr val="accent2"/>
                </a:outerShdw>
              </a:effectLst>
              <a:latin typeface="Cooper Black" panose="0208090404030B0204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808" r="31109"/>
          <a:stretch/>
        </p:blipFill>
        <p:spPr>
          <a:xfrm>
            <a:off x="4483330" y="353961"/>
            <a:ext cx="4317770" cy="4999089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51167" y="411731"/>
            <a:ext cx="4286390" cy="4941319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</p:spPr>
      </p:pic>
      <p:pic>
        <p:nvPicPr>
          <p:cNvPr id="4098" name="Picture 2" descr="http://cdn.diginomica.com/wp-content/uploads/2014/09/vot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44724" y="351431"/>
            <a:ext cx="4340224" cy="5001619"/>
          </a:xfrm>
          <a:prstGeom prst="roundRect">
            <a:avLst>
              <a:gd name="adj" fmla="val 8486"/>
            </a:avLst>
          </a:prstGeom>
          <a:solidFill>
            <a:srgbClr val="FFFFFF"/>
          </a:solidFill>
          <a:ln w="76200" cap="sq">
            <a:solidFill>
              <a:srgbClr val="700000"/>
            </a:solidFill>
            <a:miter lim="800000"/>
          </a:ln>
          <a:effectLst>
            <a:softEdge rad="12700"/>
          </a:effectLst>
          <a:extLst/>
        </p:spPr>
      </p:pic>
    </p:spTree>
    <p:extLst>
      <p:ext uri="{BB962C8B-B14F-4D97-AF65-F5344CB8AC3E}">
        <p14:creationId xmlns:p14="http://schemas.microsoft.com/office/powerpoint/2010/main" val="98942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071" y="2036518"/>
            <a:ext cx="4122747" cy="335463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222" name="Picture 6" descr="http://www.petrol-lawnmowers.co.uk/wp-content/uploads/2012/04/Hayter-Spirit-41-petrol-lawnmower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64215" y="-1672036"/>
            <a:ext cx="7494285" cy="749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Render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76" y="1057275"/>
            <a:ext cx="8858248" cy="87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Rendered Ima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76" y="136399"/>
            <a:ext cx="3984624" cy="814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5556250"/>
            <a:ext cx="9143999" cy="141756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ts val="5000"/>
              </a:lnSpc>
            </a:pP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6">
                      <a:lumMod val="50000"/>
                      <a:alpha val="6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God’s Judgments are like a</a:t>
            </a:r>
            <a:b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6">
                      <a:lumMod val="50000"/>
                      <a:alpha val="6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</a:br>
            <a:r>
              <a:rPr lang="en-US" sz="60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6">
                      <a:lumMod val="50000"/>
                      <a:alpha val="6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Lawn Mower</a:t>
            </a:r>
            <a:endParaRPr lang="en-US" sz="60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glow rad="101600">
                  <a:schemeClr val="accent6">
                    <a:lumMod val="50000"/>
                    <a:alpha val="60000"/>
                  </a:schemeClr>
                </a:glow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067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www.psdgraphics.com/file/cloudy-sky-backgrou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-77694"/>
            <a:ext cx="9158078" cy="685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560" y="4724"/>
            <a:ext cx="9520274" cy="6858000"/>
          </a:xfrm>
          <a:prstGeom prst="rect">
            <a:avLst/>
          </a:prstGeom>
        </p:spPr>
      </p:pic>
      <p:grpSp>
        <p:nvGrpSpPr>
          <p:cNvPr id="14" name="Group 13"/>
          <p:cNvGrpSpPr/>
          <p:nvPr/>
        </p:nvGrpSpPr>
        <p:grpSpPr>
          <a:xfrm>
            <a:off x="1804838" y="2895603"/>
            <a:ext cx="1107238" cy="1578769"/>
            <a:chOff x="1804838" y="2895603"/>
            <a:chExt cx="1107238" cy="1578769"/>
          </a:xfrm>
        </p:grpSpPr>
        <p:sp>
          <p:nvSpPr>
            <p:cNvPr id="10" name="Smiley Face 9"/>
            <p:cNvSpPr/>
            <p:nvPr/>
          </p:nvSpPr>
          <p:spPr>
            <a:xfrm>
              <a:off x="1981947" y="2895603"/>
              <a:ext cx="930129" cy="918646"/>
            </a:xfrm>
            <a:prstGeom prst="smileyFace">
              <a:avLst>
                <a:gd name="adj" fmla="val -4653"/>
              </a:avLst>
            </a:prstGeom>
            <a:solidFill>
              <a:srgbClr val="C00000"/>
            </a:solidFill>
            <a:ln w="57150">
              <a:solidFill>
                <a:schemeClr val="tx1">
                  <a:lumMod val="95000"/>
                  <a:lumOff val="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ln w="571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3" name="Down Arrow 2"/>
            <p:cNvSpPr/>
            <p:nvPr/>
          </p:nvSpPr>
          <p:spPr>
            <a:xfrm rot="2106891">
              <a:off x="1804838" y="3674272"/>
              <a:ext cx="341703" cy="800100"/>
            </a:xfrm>
            <a:prstGeom prst="downArrow">
              <a:avLst>
                <a:gd name="adj1" fmla="val 25345"/>
                <a:gd name="adj2" fmla="val 107046"/>
              </a:avLst>
            </a:prstGeom>
            <a:solidFill>
              <a:srgbClr val="C00000"/>
            </a:solidFill>
            <a:ln w="571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2766627" y="4634019"/>
            <a:ext cx="1085273" cy="1725566"/>
            <a:chOff x="2766627" y="4634019"/>
            <a:chExt cx="1085273" cy="1725566"/>
          </a:xfrm>
        </p:grpSpPr>
        <p:sp>
          <p:nvSpPr>
            <p:cNvPr id="11" name="Smiley Face 10"/>
            <p:cNvSpPr/>
            <p:nvPr/>
          </p:nvSpPr>
          <p:spPr>
            <a:xfrm>
              <a:off x="2766627" y="4634019"/>
              <a:ext cx="904875" cy="883294"/>
            </a:xfrm>
            <a:prstGeom prst="smileyFace">
              <a:avLst>
                <a:gd name="adj" fmla="val -4653"/>
              </a:avLst>
            </a:prstGeom>
            <a:solidFill>
              <a:srgbClr val="C00000"/>
            </a:solidFill>
            <a:ln w="57150">
              <a:solidFill>
                <a:schemeClr val="tx1">
                  <a:lumMod val="95000"/>
                  <a:lumOff val="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ln w="571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9" name="Down Arrow 18"/>
            <p:cNvSpPr/>
            <p:nvPr/>
          </p:nvSpPr>
          <p:spPr>
            <a:xfrm rot="20231441">
              <a:off x="3448685" y="5430370"/>
              <a:ext cx="403215" cy="929215"/>
            </a:xfrm>
            <a:prstGeom prst="downArrow">
              <a:avLst>
                <a:gd name="adj1" fmla="val 25345"/>
                <a:gd name="adj2" fmla="val 107046"/>
              </a:avLst>
            </a:prstGeom>
            <a:solidFill>
              <a:srgbClr val="C00000"/>
            </a:solidFill>
            <a:ln w="571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         </a:t>
              </a:r>
              <a:endParaRPr lang="en-US" dirty="0"/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391559" y="5339060"/>
            <a:ext cx="1083619" cy="1615715"/>
            <a:chOff x="391559" y="5339060"/>
            <a:chExt cx="1083619" cy="1615715"/>
          </a:xfrm>
        </p:grpSpPr>
        <p:sp>
          <p:nvSpPr>
            <p:cNvPr id="7" name="Smiley Face 6"/>
            <p:cNvSpPr/>
            <p:nvPr/>
          </p:nvSpPr>
          <p:spPr>
            <a:xfrm>
              <a:off x="570303" y="5339060"/>
              <a:ext cx="904875" cy="883294"/>
            </a:xfrm>
            <a:prstGeom prst="smileyFace">
              <a:avLst>
                <a:gd name="adj" fmla="val -4653"/>
              </a:avLst>
            </a:prstGeom>
            <a:solidFill>
              <a:srgbClr val="C00000"/>
            </a:solidFill>
            <a:ln w="57150">
              <a:solidFill>
                <a:schemeClr val="tx1">
                  <a:lumMod val="95000"/>
                  <a:lumOff val="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ln w="571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20" name="Down Arrow 19"/>
            <p:cNvSpPr/>
            <p:nvPr/>
          </p:nvSpPr>
          <p:spPr>
            <a:xfrm rot="2106891">
              <a:off x="391559" y="6154675"/>
              <a:ext cx="341703" cy="800100"/>
            </a:xfrm>
            <a:prstGeom prst="downArrow">
              <a:avLst>
                <a:gd name="adj1" fmla="val 25345"/>
                <a:gd name="adj2" fmla="val 107046"/>
              </a:avLst>
            </a:prstGeom>
            <a:solidFill>
              <a:srgbClr val="C00000"/>
            </a:solidFill>
            <a:ln w="571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         </a:t>
              </a:r>
              <a:endParaRPr lang="en-US" dirty="0"/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262509" y="1820658"/>
            <a:ext cx="947945" cy="1613066"/>
            <a:chOff x="5262509" y="1820658"/>
            <a:chExt cx="947945" cy="1613066"/>
          </a:xfrm>
        </p:grpSpPr>
        <p:sp>
          <p:nvSpPr>
            <p:cNvPr id="6" name="Smiley Face 5"/>
            <p:cNvSpPr/>
            <p:nvPr/>
          </p:nvSpPr>
          <p:spPr>
            <a:xfrm>
              <a:off x="5305579" y="2550430"/>
              <a:ext cx="904875" cy="883294"/>
            </a:xfrm>
            <a:prstGeom prst="smileyFace">
              <a:avLst/>
            </a:prstGeom>
            <a:solidFill>
              <a:schemeClr val="accent4">
                <a:lumMod val="75000"/>
              </a:schemeClr>
            </a:solidFill>
            <a:ln w="28575">
              <a:solidFill>
                <a:schemeClr val="tx1">
                  <a:lumMod val="95000"/>
                  <a:lumOff val="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Notched Right Arrow 12"/>
            <p:cNvSpPr/>
            <p:nvPr/>
          </p:nvSpPr>
          <p:spPr>
            <a:xfrm rot="14749110">
              <a:off x="5058616" y="2024551"/>
              <a:ext cx="769736" cy="361950"/>
            </a:xfrm>
            <a:prstGeom prst="notchedRightArrow">
              <a:avLst>
                <a:gd name="adj1" fmla="val 34210"/>
                <a:gd name="adj2" fmla="val 50000"/>
              </a:avLst>
            </a:prstGeom>
            <a:solidFill>
              <a:schemeClr val="accent4">
                <a:lumMod val="75000"/>
              </a:schemeClr>
            </a:solid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3811618" y="962079"/>
            <a:ext cx="904875" cy="1378953"/>
            <a:chOff x="3811618" y="962079"/>
            <a:chExt cx="904875" cy="1378953"/>
          </a:xfrm>
        </p:grpSpPr>
        <p:sp>
          <p:nvSpPr>
            <p:cNvPr id="8" name="Smiley Face 7"/>
            <p:cNvSpPr/>
            <p:nvPr/>
          </p:nvSpPr>
          <p:spPr>
            <a:xfrm>
              <a:off x="3811618" y="1457738"/>
              <a:ext cx="904875" cy="883294"/>
            </a:xfrm>
            <a:prstGeom prst="smileyFace">
              <a:avLst/>
            </a:prstGeom>
            <a:solidFill>
              <a:schemeClr val="accent4">
                <a:lumMod val="75000"/>
              </a:schemeClr>
            </a:solidFill>
            <a:ln w="28575">
              <a:solidFill>
                <a:schemeClr val="tx1">
                  <a:lumMod val="95000"/>
                  <a:lumOff val="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Notched Right Arrow 21"/>
            <p:cNvSpPr/>
            <p:nvPr/>
          </p:nvSpPr>
          <p:spPr>
            <a:xfrm rot="17106800">
              <a:off x="4154454" y="1040090"/>
              <a:ext cx="517972" cy="361950"/>
            </a:xfrm>
            <a:prstGeom prst="notchedRightArrow">
              <a:avLst>
                <a:gd name="adj1" fmla="val 34210"/>
                <a:gd name="adj2" fmla="val 50000"/>
              </a:avLst>
            </a:prstGeom>
            <a:solidFill>
              <a:schemeClr val="accent4">
                <a:lumMod val="75000"/>
              </a:schemeClr>
            </a:solid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4619779" y="118063"/>
            <a:ext cx="1038070" cy="1327132"/>
            <a:chOff x="4619779" y="118063"/>
            <a:chExt cx="1038070" cy="1327132"/>
          </a:xfrm>
        </p:grpSpPr>
        <p:sp>
          <p:nvSpPr>
            <p:cNvPr id="9" name="Smiley Face 8"/>
            <p:cNvSpPr/>
            <p:nvPr/>
          </p:nvSpPr>
          <p:spPr>
            <a:xfrm>
              <a:off x="4752974" y="561901"/>
              <a:ext cx="904875" cy="883294"/>
            </a:xfrm>
            <a:prstGeom prst="smileyFace">
              <a:avLst/>
            </a:prstGeom>
            <a:solidFill>
              <a:schemeClr val="accent4">
                <a:lumMod val="75000"/>
              </a:schemeClr>
            </a:solidFill>
            <a:ln w="28575">
              <a:solidFill>
                <a:schemeClr val="tx1">
                  <a:lumMod val="95000"/>
                  <a:lumOff val="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Notched Right Arrow 24"/>
            <p:cNvSpPr/>
            <p:nvPr/>
          </p:nvSpPr>
          <p:spPr>
            <a:xfrm rot="14225396">
              <a:off x="4541768" y="196074"/>
              <a:ext cx="517972" cy="361950"/>
            </a:xfrm>
            <a:prstGeom prst="notchedRightArrow">
              <a:avLst>
                <a:gd name="adj1" fmla="val 34210"/>
                <a:gd name="adj2" fmla="val 50000"/>
              </a:avLst>
            </a:prstGeom>
            <a:solidFill>
              <a:schemeClr val="accent4">
                <a:lumMod val="75000"/>
              </a:schemeClr>
            </a:solid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36480" y="95251"/>
            <a:ext cx="4113444" cy="4538768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-316656" y="-77694"/>
            <a:ext cx="500593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4800" b="1" cap="none" spc="0" dirty="0" smtClean="0">
                <a:ln/>
                <a:solidFill>
                  <a:srgbClr val="C00000"/>
                </a:solidFill>
                <a:effectLst/>
              </a:rPr>
              <a:t>God’s Judgments</a:t>
            </a:r>
            <a:endParaRPr lang="en-US" sz="4800" b="1" cap="none" spc="0" dirty="0">
              <a:ln/>
              <a:solidFill>
                <a:srgbClr val="C00000"/>
              </a:solidFill>
              <a:effectLst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7443" b="82328" l="44778" r="99000">
                        <a14:foregroundMark x1="73889" y1="49569" x2="95222" y2="33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4751" t="25424" b="18527"/>
          <a:stretch/>
        </p:blipFill>
        <p:spPr>
          <a:xfrm>
            <a:off x="6318229" y="84353"/>
            <a:ext cx="2882039" cy="2188266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6660278" y="2244589"/>
            <a:ext cx="249780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4800" b="1" cap="none" spc="0" dirty="0" smtClean="0">
                <a:ln/>
                <a:solidFill>
                  <a:srgbClr val="C00000"/>
                </a:solidFill>
                <a:effectLst/>
              </a:rPr>
              <a:t>God’s</a:t>
            </a:r>
            <a:br>
              <a:rPr lang="en-US" sz="4800" b="1" cap="none" spc="0" dirty="0" smtClean="0">
                <a:ln/>
                <a:solidFill>
                  <a:srgbClr val="C00000"/>
                </a:solidFill>
                <a:effectLst/>
              </a:rPr>
            </a:br>
            <a:r>
              <a:rPr lang="en-US" sz="4800" b="1" cap="none" spc="0" dirty="0" smtClean="0">
                <a:ln/>
                <a:solidFill>
                  <a:srgbClr val="C00000"/>
                </a:solidFill>
                <a:effectLst/>
              </a:rPr>
              <a:t>Blessings</a:t>
            </a:r>
            <a:endParaRPr lang="en-US" sz="4800" b="1" cap="none" spc="0" dirty="0">
              <a:ln/>
              <a:solidFill>
                <a:srgbClr val="C00000"/>
              </a:solidFill>
              <a:effectLst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59815" y="4724"/>
            <a:ext cx="95202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52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26459" y="2183493"/>
            <a:ext cx="8337732" cy="146456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ts val="5300"/>
              </a:lnSpc>
            </a:pPr>
            <a:r>
              <a:rPr lang="en-US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The tongue has the </a:t>
            </a:r>
            <a: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power</a:t>
            </a:r>
            <a:b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of </a:t>
            </a:r>
            <a:r>
              <a:rPr lang="en-US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life and </a:t>
            </a:r>
            <a: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death. Pro. 18:21</a:t>
            </a:r>
            <a:endParaRPr lang="en-US" sz="54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910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7171525"/>
            <a:ext cx="91440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67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124" name="Picture 4" descr="https://www.nissan-cdn.net/content/dam/Nissan/Vehicles/2014/Terrano/Overview/Vehicle%20Profile%20Images/XV%20P/English-India/15TDIinrhd_TER-Hw067.png.ximg.l_full_m.smart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83635" y="3509877"/>
            <a:ext cx="8864036" cy="483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10117393" y="-5415151"/>
            <a:ext cx="9144000" cy="3662652"/>
            <a:chOff x="0" y="0"/>
            <a:chExt cx="9144000" cy="3662652"/>
          </a:xfrm>
        </p:grpSpPr>
        <p:sp>
          <p:nvSpPr>
            <p:cNvPr id="8" name="Rounded Rectangle 7"/>
            <p:cNvSpPr/>
            <p:nvPr/>
          </p:nvSpPr>
          <p:spPr>
            <a:xfrm>
              <a:off x="0" y="206477"/>
              <a:ext cx="8996520" cy="3456175"/>
            </a:xfrm>
            <a:prstGeom prst="roundRect">
              <a:avLst>
                <a:gd name="adj" fmla="val 25202"/>
              </a:avLst>
            </a:prstGeom>
            <a:solidFill>
              <a:schemeClr val="bg1">
                <a:alpha val="43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134" name="Picture 14" descr="Image by FlamingText.com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457502"/>
              <a:ext cx="8996520" cy="2205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36" name="Picture 16" descr="Image by FlamingText.com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2359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Group 9"/>
          <p:cNvGrpSpPr/>
          <p:nvPr/>
        </p:nvGrpSpPr>
        <p:grpSpPr>
          <a:xfrm>
            <a:off x="-206477" y="-822249"/>
            <a:ext cx="9733935" cy="4893773"/>
            <a:chOff x="-206477" y="-545567"/>
            <a:chExt cx="9733935" cy="4893773"/>
          </a:xfrm>
        </p:grpSpPr>
        <p:pic>
          <p:nvPicPr>
            <p:cNvPr id="5138" name="Picture 18" descr="http://r67.cooltext.com/rendered/cooltext118242936650304.gif"/>
            <p:cNvPicPr>
              <a:picLocks noChangeAspect="1" noChangeArrowheads="1" noCrop="1"/>
            </p:cNvPicPr>
            <p:nvPr/>
          </p:nvPicPr>
          <p:blipFill>
            <a:blip r:embed="rId8">
              <a:clrChange>
                <a:clrFrom>
                  <a:srgbClr val="FEFFFC"/>
                </a:clrFrom>
                <a:clrTo>
                  <a:srgbClr val="FEFFFC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545567"/>
              <a:ext cx="9144000" cy="35542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42" name="Picture 22" descr="Rendered Image"/>
            <p:cNvPicPr>
              <a:picLocks noChangeAspect="1" noChangeArrowheads="1" noCrop="1"/>
            </p:cNvPicPr>
            <p:nvPr/>
          </p:nvPicPr>
          <p:blipFill>
            <a:blip r:embed="rId9">
              <a:clrChange>
                <a:clrFrom>
                  <a:srgbClr val="FEFFFC"/>
                </a:clrFrom>
                <a:clrTo>
                  <a:srgbClr val="FEFFFC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06477" y="1054570"/>
              <a:ext cx="9733935" cy="3293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5339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543"/>
            <a:ext cx="9144000" cy="6858000"/>
          </a:xfrm>
          <a:prstGeom prst="rect">
            <a:avLst/>
          </a:prstGeom>
        </p:spPr>
      </p:pic>
      <p:pic>
        <p:nvPicPr>
          <p:cNvPr id="5" name="Picture 4" descr="https://www.nissan-cdn.net/content/dam/Nissan/Vehicles/2014/Terrano/Overview/Vehicle%20Profile%20Images/XV%20P/English-India/15TDIinrhd_TER-Hw067.png.ximg.l_full_m.smar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48109" y="4246497"/>
            <a:ext cx="5593941" cy="314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by FlamingText.co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36513"/>
            <a:ext cx="9144000" cy="325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105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150" y="520701"/>
            <a:ext cx="8401050" cy="100501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8800" b="1" i="1" dirty="0" smtClean="0">
                <a:ln w="9525">
                  <a:solidFill>
                    <a:schemeClr val="tx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lackChancery" pitchFamily="2" charset="0"/>
              </a:rPr>
              <a:t>Summary</a:t>
            </a:r>
            <a:endParaRPr lang="en-US" sz="8800" b="1" i="1" dirty="0">
              <a:ln w="9525">
                <a:solidFill>
                  <a:schemeClr val="tx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BlackChancery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1415535"/>
            <a:ext cx="7061200" cy="6001265"/>
          </a:xfrm>
        </p:spPr>
        <p:txBody>
          <a:bodyPr>
            <a:normAutofit/>
          </a:bodyPr>
          <a:lstStyle/>
          <a:p>
            <a:pPr marL="0" indent="0">
              <a:lnSpc>
                <a:spcPts val="3900"/>
              </a:lnSpc>
              <a:buNone/>
            </a:pPr>
            <a:r>
              <a:rPr lang="en-US" sz="3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arlow Solid Italic" panose="04030604020F02020D02" pitchFamily="82" charset="0"/>
              </a:rPr>
              <a:t>1  Voting with your Money</a:t>
            </a:r>
          </a:p>
          <a:p>
            <a:pPr marL="0" indent="0">
              <a:lnSpc>
                <a:spcPts val="3900"/>
              </a:lnSpc>
              <a:buNone/>
            </a:pPr>
            <a:r>
              <a:rPr lang="en-US" sz="3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arlow Solid Italic" panose="04030604020F02020D02" pitchFamily="82" charset="0"/>
              </a:rPr>
              <a:t>2  Voting at the Ballot Box</a:t>
            </a:r>
          </a:p>
          <a:p>
            <a:pPr marL="0" indent="0">
              <a:lnSpc>
                <a:spcPts val="3900"/>
              </a:lnSpc>
              <a:buNone/>
            </a:pPr>
            <a:r>
              <a:rPr lang="en-US" sz="3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arlow Solid Italic" panose="04030604020F02020D02" pitchFamily="82" charset="0"/>
              </a:rPr>
              <a:t>3  Bringing in God’s Presence.</a:t>
            </a:r>
            <a:endParaRPr lang="en-US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Harlow Solid Italic" panose="04030604020F02020D02" pitchFamily="82" charset="0"/>
            </a:endParaRPr>
          </a:p>
          <a:p>
            <a:pPr marL="0" indent="0">
              <a:lnSpc>
                <a:spcPts val="3900"/>
              </a:lnSpc>
              <a:buNone/>
            </a:pPr>
            <a:r>
              <a:rPr lang="en-US" sz="3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arlow Solid Italic" panose="04030604020F02020D02" pitchFamily="82" charset="0"/>
              </a:rPr>
              <a:t>4  Praying for God’s Judgments.</a:t>
            </a:r>
          </a:p>
          <a:p>
            <a:pPr marL="0" indent="0">
              <a:lnSpc>
                <a:spcPts val="3900"/>
              </a:lnSpc>
              <a:buNone/>
            </a:pPr>
            <a:r>
              <a:rPr lang="en-US" sz="3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arlow Solid Italic" panose="04030604020F02020D02" pitchFamily="82" charset="0"/>
              </a:rPr>
              <a:t>5  Pronouncing Prophetic  </a:t>
            </a:r>
          </a:p>
          <a:p>
            <a:pPr marL="0" indent="0">
              <a:lnSpc>
                <a:spcPts val="3900"/>
              </a:lnSpc>
              <a:buNone/>
            </a:pPr>
            <a:r>
              <a:rPr lang="en-US" sz="3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arlow Solid Italic" panose="04030604020F02020D02" pitchFamily="82" charset="0"/>
              </a:rPr>
              <a:t> </a:t>
            </a:r>
            <a:r>
              <a:rPr lang="en-US" sz="3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arlow Solid Italic" panose="04030604020F02020D02" pitchFamily="82" charset="0"/>
              </a:rPr>
              <a:t> Declarations and Blessings</a:t>
            </a:r>
          </a:p>
        </p:txBody>
      </p:sp>
      <p:pic>
        <p:nvPicPr>
          <p:cNvPr id="5122" name="Picture 2" descr="http://earn-money-online.site88.net/wp-content/uploads/2014/12/Ways-to-Make-Money-Onlin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6049" y="5118163"/>
            <a:ext cx="1107543" cy="117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kineticslive.com/wp-content/uploads/2012/02/vote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75510" y="4961542"/>
            <a:ext cx="1160364" cy="133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3869350" y="4953000"/>
            <a:ext cx="1401149" cy="1338993"/>
            <a:chOff x="1134701" y="2507386"/>
            <a:chExt cx="3369505" cy="4016134"/>
          </a:xfrm>
        </p:grpSpPr>
        <p:grpSp>
          <p:nvGrpSpPr>
            <p:cNvPr id="8" name="Group 7"/>
            <p:cNvGrpSpPr/>
            <p:nvPr/>
          </p:nvGrpSpPr>
          <p:grpSpPr>
            <a:xfrm>
              <a:off x="1134701" y="2507386"/>
              <a:ext cx="3369505" cy="4016134"/>
              <a:chOff x="1111573" y="2507386"/>
              <a:chExt cx="3369505" cy="4016134"/>
            </a:xfrm>
          </p:grpSpPr>
          <p:sp>
            <p:nvSpPr>
              <p:cNvPr id="9" name="Isosceles Triangle 8"/>
              <p:cNvSpPr/>
              <p:nvPr/>
            </p:nvSpPr>
            <p:spPr>
              <a:xfrm rot="15479700">
                <a:off x="3786450" y="3629488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Isosceles Triangle 9"/>
              <p:cNvSpPr/>
              <p:nvPr/>
            </p:nvSpPr>
            <p:spPr>
              <a:xfrm rot="16566479">
                <a:off x="3774728" y="4265407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Isosceles Triangle 10"/>
              <p:cNvSpPr/>
              <p:nvPr/>
            </p:nvSpPr>
            <p:spPr>
              <a:xfrm rot="17921997">
                <a:off x="3679433" y="4889016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Isosceles Triangle 11"/>
              <p:cNvSpPr/>
              <p:nvPr/>
            </p:nvSpPr>
            <p:spPr>
              <a:xfrm rot="20806667">
                <a:off x="3133222" y="5451311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Isosceles Triangle 12"/>
              <p:cNvSpPr/>
              <p:nvPr/>
            </p:nvSpPr>
            <p:spPr>
              <a:xfrm rot="3161141">
                <a:off x="1848865" y="4880450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Isosceles Triangle 13"/>
              <p:cNvSpPr/>
              <p:nvPr/>
            </p:nvSpPr>
            <p:spPr>
              <a:xfrm rot="4262412">
                <a:off x="1588274" y="4228462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5" name="Isosceles Triangle 14"/>
              <p:cNvSpPr/>
              <p:nvPr/>
            </p:nvSpPr>
            <p:spPr>
              <a:xfrm rot="6116900">
                <a:off x="1489154" y="3562124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Isosceles Triangle 15"/>
              <p:cNvSpPr/>
              <p:nvPr/>
            </p:nvSpPr>
            <p:spPr>
              <a:xfrm rot="10092756">
                <a:off x="2411848" y="2507386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7" name="Isosceles Triangle 16"/>
              <p:cNvSpPr/>
              <p:nvPr/>
            </p:nvSpPr>
            <p:spPr>
              <a:xfrm rot="12201523">
                <a:off x="3100429" y="2567461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8" name="Isosceles Triangle 17"/>
              <p:cNvSpPr/>
              <p:nvPr/>
            </p:nvSpPr>
            <p:spPr>
              <a:xfrm rot="13763755">
                <a:off x="3593035" y="3022198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Isosceles Triangle 18"/>
              <p:cNvSpPr/>
              <p:nvPr/>
            </p:nvSpPr>
            <p:spPr>
              <a:xfrm rot="1339993">
                <a:off x="2347776" y="5357528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Isosceles Triangle 19"/>
              <p:cNvSpPr/>
              <p:nvPr/>
            </p:nvSpPr>
            <p:spPr>
              <a:xfrm rot="7654120">
                <a:off x="1700167" y="2893909"/>
                <a:ext cx="317047" cy="1072209"/>
              </a:xfrm>
              <a:prstGeom prst="triangle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pic>
          <p:nvPicPr>
            <p:cNvPr id="21" name="Picture 2" descr="Girls Smile Face Brown haired Glance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 rot="523514">
              <a:off x="2148114" y="3606060"/>
              <a:ext cx="1342681" cy="18108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128" name="Picture 8" descr="http://cliparts.co/cliparts/Aib/457/Aib4574i4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9287955">
            <a:off x="5014417" y="5247538"/>
            <a:ext cx="1326670" cy="91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strategydriven.com/wp-content/themes/strategydriven/img/ActionsSpeak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48953" y="4961542"/>
            <a:ext cx="1829080" cy="1366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20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7999"/>
          </a:xfrm>
        </p:spPr>
      </p:pic>
    </p:spTree>
    <p:extLst>
      <p:ext uri="{BB962C8B-B14F-4D97-AF65-F5344CB8AC3E}">
        <p14:creationId xmlns:p14="http://schemas.microsoft.com/office/powerpoint/2010/main" val="395799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iccny.org/wp-content/uploads/2014/11/blackboard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46744"/>
            <a:ext cx="7886700" cy="100501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8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Questions</a:t>
            </a:r>
            <a:endParaRPr lang="en-US" sz="8800" b="1" spc="50" dirty="0">
              <a:ln w="0"/>
              <a:blipFill>
                <a:blip r:embed="rId5"/>
                <a:tile tx="0" ty="0" sx="100000" sy="100000" flip="none" algn="tl"/>
              </a:blip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ndy" panose="03080602030302030203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979130"/>
            <a:ext cx="8636000" cy="4681445"/>
          </a:xfrm>
        </p:spPr>
        <p:txBody>
          <a:bodyPr>
            <a:noAutofit/>
          </a:bodyPr>
          <a:lstStyle/>
          <a:p>
            <a:pPr marL="914400" indent="-914400">
              <a:lnSpc>
                <a:spcPct val="110000"/>
              </a:lnSpc>
              <a:buFont typeface="+mj-lt"/>
              <a:buAutoNum type="arabicPeriod"/>
            </a:pPr>
            <a:r>
              <a:rPr lang="en-US" sz="4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What Mountains are you on?</a:t>
            </a:r>
          </a:p>
          <a:p>
            <a:pPr marL="914400" indent="-914400">
              <a:lnSpc>
                <a:spcPct val="110000"/>
              </a:lnSpc>
              <a:buFont typeface="+mj-lt"/>
              <a:buAutoNum type="arabicPeriod"/>
            </a:pPr>
            <a:r>
              <a:rPr lang="en-US" sz="52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What are some current</a:t>
            </a:r>
            <a:r>
              <a:rPr lang="en-US" sz="4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/>
            </a:r>
            <a:br>
              <a:rPr lang="en-US" sz="4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</a:br>
            <a:r>
              <a:rPr lang="en-US" sz="4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 </a:t>
            </a:r>
            <a:r>
              <a:rPr lang="en-US" sz="52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battles on your Mountain?</a:t>
            </a:r>
            <a:br>
              <a:rPr lang="en-US" sz="52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</a:br>
            <a:r>
              <a:rPr lang="en-US" sz="52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     -Victories or Defeats</a:t>
            </a:r>
          </a:p>
          <a:p>
            <a:pPr marL="914400" indent="-914400">
              <a:lnSpc>
                <a:spcPct val="110000"/>
              </a:lnSpc>
              <a:buFont typeface="+mj-lt"/>
              <a:buAutoNum type="arabicPeriod"/>
            </a:pPr>
            <a:r>
              <a:rPr lang="en-US" sz="4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How can you advance God’s</a:t>
            </a:r>
            <a:br>
              <a:rPr lang="en-US" sz="4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</a:br>
            <a:r>
              <a:rPr lang="en-US" sz="4800" b="1" spc="50" dirty="0" smtClean="0">
                <a:ln w="0"/>
                <a:blipFill>
                  <a:blip r:embed="rId5"/>
                  <a:tile tx="0" ty="0" sx="100000" sy="100000" flip="none" algn="tl"/>
                </a:blip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ndy" panose="03080602030302030203" pitchFamily="66" charset="0"/>
              </a:rPr>
              <a:t> Kingdom on your Mountain?</a:t>
            </a:r>
            <a:endParaRPr lang="en-US" sz="4800" b="1" spc="50" dirty="0">
              <a:ln w="0"/>
              <a:blipFill>
                <a:blip r:embed="rId5"/>
                <a:tile tx="0" ty="0" sx="100000" sy="100000" flip="none" algn="tl"/>
              </a:blip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ndy" panose="0308060203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31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4511</Words>
  <Application>Microsoft Office PowerPoint</Application>
  <PresentationFormat>On-screen Show (4:3)</PresentationFormat>
  <Paragraphs>529</Paragraphs>
  <Slides>71</Slides>
  <Notes>70</Notes>
  <HiddenSlides>0</HiddenSlides>
  <MMClips>1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87" baseType="lpstr">
      <vt:lpstr>Aharoni</vt:lpstr>
      <vt:lpstr>Algerian</vt:lpstr>
      <vt:lpstr>Andy</vt:lpstr>
      <vt:lpstr>Arial</vt:lpstr>
      <vt:lpstr>Bernard MT Condensed</vt:lpstr>
      <vt:lpstr>BlackChancery</vt:lpstr>
      <vt:lpstr>Braggadocio</vt:lpstr>
      <vt:lpstr>Calibri</vt:lpstr>
      <vt:lpstr>Calibri Light</vt:lpstr>
      <vt:lpstr>Cooper Black</vt:lpstr>
      <vt:lpstr>Harlow Solid Italic</vt:lpstr>
      <vt:lpstr>Imprint MT Shadow</vt:lpstr>
      <vt:lpstr>Narkisim</vt:lpstr>
      <vt:lpstr>Rockwell Condensed</vt:lpstr>
      <vt:lpstr>Wide Latin</vt:lpstr>
      <vt:lpstr>Office Theme</vt:lpstr>
      <vt:lpstr>Fighting on the 7 Mountains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Is there too much Sex shown in Hollywood Movies?</vt:lpstr>
      <vt:lpstr>     Question? How many Movies can you name where sex is shown between married couples.</vt:lpstr>
      <vt:lpstr>There’s not too much sex in movies! There’s too much Adultery &amp; Fornication!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  <vt:lpstr>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2015-05-16T17:15:44Z</dcterms:created>
  <dcterms:modified xsi:type="dcterms:W3CDTF">2015-05-30T12:48:51Z</dcterms:modified>
</cp:coreProperties>
</file>